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89" r:id="rId2"/>
    <p:sldId id="323" r:id="rId3"/>
    <p:sldId id="292" r:id="rId4"/>
    <p:sldId id="293" r:id="rId5"/>
    <p:sldId id="294" r:id="rId6"/>
    <p:sldId id="291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CE5"/>
    <a:srgbClr val="FFC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5" autoAdjust="0"/>
    <p:restoredTop sz="98451" autoAdjust="0"/>
  </p:normalViewPr>
  <p:slideViewPr>
    <p:cSldViewPr>
      <p:cViewPr varScale="1">
        <p:scale>
          <a:sx n="101" d="100"/>
          <a:sy n="101" d="100"/>
        </p:scale>
        <p:origin x="-968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9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29D280A-4D1D-4B6E-B03E-4B399ECD5BEE}" type="datetimeFigureOut">
              <a:rPr lang="en-US"/>
              <a:pPr>
                <a:defRPr/>
              </a:pPr>
              <a:t>2/7/17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E9BD4B6-93F6-48DF-AFF1-AFCF79FB1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37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CE7C57A-A405-466C-8760-9CD17858BA25}" type="datetimeFigureOut">
              <a:rPr lang="en-US"/>
              <a:pPr>
                <a:defRPr/>
              </a:pPr>
              <a:t>2/7/17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6E8B8DC-BCAE-4FAC-899B-8DCB42790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96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94A825-869B-4E4D-8012-7DE4496D86E9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350" y="1131888"/>
            <a:ext cx="2476500" cy="18589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619125"/>
            <a:ext cx="3886200" cy="83677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Times New Roman" pitchFamily="18" charset="0"/>
            </a:endParaRPr>
          </a:p>
          <a:p>
            <a:pPr eaLnBrk="1" hangingPunct="1"/>
            <a:r>
              <a:rPr lang="en-US" smtClean="0">
                <a:latin typeface="Times New Roman" pitchFamily="18" charset="0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50457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E8B8DC-BCAE-4FAC-899B-8DCB4279077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67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E8B8DC-BCAE-4FAC-899B-8DCB4279077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67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E8B8DC-BCAE-4FAC-899B-8DCB4279077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67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2B900-F4E8-484A-BB73-A96C8624B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4AABC-B665-4B70-87E1-BCEA9669B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81000" y="6400800"/>
            <a:ext cx="25699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HOLISTIC MANAGEMENT INTERNATIONAL</a:t>
            </a: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875849"/>
            <a:ext cx="2021622" cy="845626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FFCF0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nistry Light" pitchFamily="50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nistry Light" pitchFamily="50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nistry Light" pitchFamily="50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nistry Light" pitchFamily="5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nistry Light" pitchFamily="5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nistry Light" pitchFamily="5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nistry Light" pitchFamily="5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nistry Light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Relationship Id="rId3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Relationship Id="rId3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Relationship Id="rId3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5344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Holistic Management</a:t>
            </a:r>
            <a:r>
              <a:rPr lang="en-US" sz="4000" dirty="0" smtClean="0">
                <a:cs typeface="Times New Roman" pitchFamily="18" charset="0"/>
              </a:rPr>
              <a:t>®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n-US" sz="3600" dirty="0" smtClean="0"/>
              <a:t>DIXON RANCHES SUCCESS STORIES</a:t>
            </a:r>
            <a:endParaRPr lang="en-US" sz="4000" dirty="0" smtClean="0"/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381000" y="5569803"/>
            <a:ext cx="2146229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Holistic Management International</a:t>
            </a:r>
          </a:p>
          <a:p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5941 Jefferson St. NE, Ste B</a:t>
            </a:r>
          </a:p>
          <a:p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Albuquerque, NM 87109</a:t>
            </a:r>
          </a:p>
          <a:p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http://www.holisticmanagement.org</a:t>
            </a:r>
          </a:p>
        </p:txBody>
      </p:sp>
      <p:pic>
        <p:nvPicPr>
          <p:cNvPr id="3" name="Picture 2" descr="1 moving cattle PPT siz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1"/>
            <a:ext cx="8534400" cy="3769360"/>
          </a:xfrm>
          <a:prstGeom prst="rect">
            <a:avLst/>
          </a:prstGeom>
        </p:spPr>
      </p:pic>
      <p:pic>
        <p:nvPicPr>
          <p:cNvPr id="4" name="Picture 3" descr="DWF log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5715000"/>
            <a:ext cx="1172920" cy="963373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971800" y="5562600"/>
            <a:ext cx="1955583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Dixon Water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Foundation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Decatur and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Marfa, TX </a:t>
            </a:r>
            <a:b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</a:b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432-729-4600</a:t>
            </a:r>
            <a:r>
              <a: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n-US" sz="1050" dirty="0" smtClean="0">
                <a:solidFill>
                  <a:srgbClr val="EDECE5"/>
                </a:solidFill>
                <a:latin typeface="Zapf Dingbats"/>
                <a:ea typeface="Zapf Dingbats"/>
                <a:cs typeface="Zapf Dingbats"/>
                <a:sym typeface="Zapf Dingbats"/>
              </a:rPr>
              <a:t>✪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940-768-2740</a:t>
            </a:r>
            <a:b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</a:b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http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://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www.dixonwater.org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803926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165944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152154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316534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8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107046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9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645840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10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845856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11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723174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12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700992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13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455194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CASEY WADE</a:t>
            </a:r>
            <a:br>
              <a:rPr lang="en-US" dirty="0" smtClean="0"/>
            </a:br>
            <a:r>
              <a:rPr lang="en-US" sz="3600" i="1" dirty="0" smtClean="0"/>
              <a:t>Vice President Ranching Operations</a:t>
            </a:r>
            <a:endParaRPr lang="en-US" sz="3600" i="1" dirty="0"/>
          </a:p>
        </p:txBody>
      </p:sp>
      <p:pic>
        <p:nvPicPr>
          <p:cNvPr id="4" name="Content Placeholder 3" descr="IMG_5769x2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5" t="4944" r="-9425"/>
          <a:stretch/>
        </p:blipFill>
        <p:spPr>
          <a:xfrm>
            <a:off x="457200" y="1370656"/>
            <a:ext cx="8229600" cy="4376951"/>
          </a:xfrm>
        </p:spPr>
      </p:pic>
    </p:spTree>
    <p:extLst>
      <p:ext uri="{BB962C8B-B14F-4D97-AF65-F5344CB8AC3E}">
        <p14:creationId xmlns:p14="http://schemas.microsoft.com/office/powerpoint/2010/main" val="190992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392745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15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254676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16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752477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17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287198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ONE YEAR LATER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76605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GRAZING AND GRASS RE-GROWTH</a:t>
            </a:r>
            <a:endParaRPr lang="en-US" sz="3600" dirty="0"/>
          </a:p>
        </p:txBody>
      </p:sp>
      <p:pic>
        <p:nvPicPr>
          <p:cNvPr id="5" name="Content Placeholder 4" descr="Nature-Blades-Of-Grass-ipad-air-wallpaper-ilikewallpaper_com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11432" r="5384" b="-11071"/>
          <a:stretch/>
        </p:blipFill>
        <p:spPr>
          <a:xfrm>
            <a:off x="457200" y="1685028"/>
            <a:ext cx="4038600" cy="4060135"/>
          </a:xfrm>
        </p:spPr>
      </p:pic>
      <p:pic>
        <p:nvPicPr>
          <p:cNvPr id="6" name="Content Placeholder 5" descr="grassroots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t="10292" r="20368" b="10246"/>
          <a:stretch/>
        </p:blipFill>
        <p:spPr>
          <a:xfrm>
            <a:off x="4648200" y="1685028"/>
            <a:ext cx="4038600" cy="3596401"/>
          </a:xfrm>
        </p:spPr>
      </p:pic>
    </p:spTree>
    <p:extLst>
      <p:ext uri="{BB962C8B-B14F-4D97-AF65-F5344CB8AC3E}">
        <p14:creationId xmlns:p14="http://schemas.microsoft.com/office/powerpoint/2010/main" val="214831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GRAZING AND GRASS RE-GROWTH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" b="-12"/>
          <a:stretch>
            <a:fillRect/>
          </a:stretch>
        </p:blipFill>
        <p:spPr>
          <a:xfrm>
            <a:off x="457200" y="1677988"/>
            <a:ext cx="4038600" cy="360838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8425"/>
            <a:ext cx="4038600" cy="3607513"/>
          </a:xfrm>
        </p:spPr>
      </p:pic>
    </p:spTree>
    <p:extLst>
      <p:ext uri="{BB962C8B-B14F-4D97-AF65-F5344CB8AC3E}">
        <p14:creationId xmlns:p14="http://schemas.microsoft.com/office/powerpoint/2010/main" val="180433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PROBLEM: BARE GROUND</a:t>
            </a:r>
            <a:endParaRPr lang="en-US" dirty="0"/>
          </a:p>
        </p:txBody>
      </p:sp>
      <p:pic>
        <p:nvPicPr>
          <p:cNvPr id="4" name="Content Placeholder 3" descr="2 Bare ground 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219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4099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 GROUND COMPARISON</a:t>
            </a:r>
            <a:endParaRPr lang="en-US" dirty="0"/>
          </a:p>
        </p:txBody>
      </p:sp>
      <p:pic>
        <p:nvPicPr>
          <p:cNvPr id="5" name="Content Placeholder 4" descr="3 Bare ground 2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457200" y="1189037"/>
            <a:ext cx="4038600" cy="4525963"/>
          </a:xfrm>
        </p:spPr>
      </p:pic>
      <p:pic>
        <p:nvPicPr>
          <p:cNvPr id="6" name="Content Placeholder 5" descr="4 Bare ground 3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4648200" y="1189037"/>
            <a:ext cx="4038600" cy="4525963"/>
          </a:xfrm>
        </p:spPr>
      </p:pic>
      <p:sp>
        <p:nvSpPr>
          <p:cNvPr id="10" name="Rectangle 9"/>
          <p:cNvSpPr/>
          <p:nvPr/>
        </p:nvSpPr>
        <p:spPr>
          <a:xfrm>
            <a:off x="457200" y="5181600"/>
            <a:ext cx="4038600" cy="5334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177135"/>
            <a:ext cx="4038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CONTINUOUS GRAZING</a:t>
            </a:r>
            <a:endParaRPr lang="en-US" sz="2400" b="1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8200" y="5181600"/>
            <a:ext cx="4038600" cy="533400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48200" y="517713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ROTATIONAL GRAZING</a:t>
            </a:r>
            <a:endParaRPr lang="en-US" sz="2400" b="1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308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RECOVERING BARE GROUND</a:t>
            </a:r>
            <a:endParaRPr lang="en-US" dirty="0"/>
          </a:p>
        </p:txBody>
      </p:sp>
      <p:pic>
        <p:nvPicPr>
          <p:cNvPr id="4" name="Content Placeholder 3" descr="5 Bare ground 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457200" y="11890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84011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imms Map 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81227"/>
            <a:ext cx="4648200" cy="6294438"/>
          </a:xfrm>
          <a:prstGeom prst="rect">
            <a:avLst/>
          </a:prstGeom>
        </p:spPr>
      </p:pic>
      <p:pic>
        <p:nvPicPr>
          <p:cNvPr id="2" name="Picture 1" descr="Mimms Map Detail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228600"/>
            <a:ext cx="6718300" cy="55262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55092" y="5791200"/>
            <a:ext cx="5085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7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DIXON RANCHES MIMMS UNIT DETAIL</a:t>
            </a:r>
            <a:endParaRPr lang="en-US" sz="2400" b="1" spc="7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10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59 -0.15844 L -3.01874E-6 -4.17651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9" y="79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POINTS</a:t>
            </a:r>
            <a:endParaRPr lang="en-US" dirty="0"/>
          </a:p>
        </p:txBody>
      </p:sp>
      <p:pic>
        <p:nvPicPr>
          <p:cNvPr id="5" name="Content Placeholder 4" descr="6 contin. water point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457200" y="1189037"/>
            <a:ext cx="4038600" cy="4525963"/>
          </a:xfrm>
        </p:spPr>
      </p:pic>
      <p:pic>
        <p:nvPicPr>
          <p:cNvPr id="6" name="Content Placeholder 5" descr="7 rotat. water point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4648200" y="1189037"/>
            <a:ext cx="4038600" cy="4525963"/>
          </a:xfrm>
        </p:spPr>
      </p:pic>
      <p:sp>
        <p:nvSpPr>
          <p:cNvPr id="7" name="Rectangle 6"/>
          <p:cNvSpPr/>
          <p:nvPr/>
        </p:nvSpPr>
        <p:spPr>
          <a:xfrm>
            <a:off x="457200" y="5181600"/>
            <a:ext cx="4038600" cy="5334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5177135"/>
            <a:ext cx="4038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CONTINUOUS GRAZING</a:t>
            </a:r>
            <a:endParaRPr lang="en-US" sz="2400" b="1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5181600"/>
            <a:ext cx="4038600" cy="533400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48200" y="517713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ROTATIONAL GRAZING</a:t>
            </a:r>
            <a:endParaRPr lang="en-US" sz="2400" b="1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86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TEXAS RECOVERY</a:t>
            </a:r>
            <a:endParaRPr lang="en-US" dirty="0"/>
          </a:p>
        </p:txBody>
      </p:sp>
      <p:pic>
        <p:nvPicPr>
          <p:cNvPr id="5" name="Content Placeholder 4" descr="Big Bluestem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0" b="1031"/>
          <a:stretch/>
        </p:blipFill>
        <p:spPr>
          <a:xfrm>
            <a:off x="457200" y="1189037"/>
            <a:ext cx="4038600" cy="4525963"/>
          </a:xfrm>
        </p:spPr>
      </p:pic>
      <p:pic>
        <p:nvPicPr>
          <p:cNvPr id="6" name="Content Placeholder 5" descr="Eastern Gamagass 2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0" b="5371"/>
          <a:stretch/>
        </p:blipFill>
        <p:spPr>
          <a:xfrm>
            <a:off x="4648200" y="1189037"/>
            <a:ext cx="4038600" cy="4525963"/>
          </a:xfrm>
        </p:spPr>
      </p:pic>
      <p:sp>
        <p:nvSpPr>
          <p:cNvPr id="7" name="Rectangle 6"/>
          <p:cNvSpPr/>
          <p:nvPr/>
        </p:nvSpPr>
        <p:spPr>
          <a:xfrm>
            <a:off x="457200" y="4800600"/>
            <a:ext cx="4038600" cy="9144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4800600"/>
            <a:ext cx="40386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TERRACED FARM FIELD </a:t>
            </a:r>
            <a:br>
              <a:rPr lang="en-US" sz="24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</a:br>
            <a:r>
              <a:rPr lang="en-US" sz="24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Wingdings"/>
                <a:cs typeface="Wingdings"/>
                <a:sym typeface="Wingdings"/>
              </a:rPr>
              <a:t> </a:t>
            </a:r>
            <a:r>
              <a:rPr lang="en-US" sz="24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BIG BLUESTEM</a:t>
            </a:r>
            <a:endParaRPr lang="en-US" sz="2400" b="1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4800600"/>
            <a:ext cx="4038600" cy="91440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48200" y="48006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sym typeface="Wingdings"/>
              </a:rPr>
              <a:t>BERMUDA GRASS HAYFIELD </a:t>
            </a:r>
            <a:r>
              <a:rPr lang="en-US" sz="24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Wingdings"/>
                <a:cs typeface="Wingdings"/>
                <a:sym typeface="Wingdings"/>
              </a:rPr>
              <a:t> </a:t>
            </a:r>
            <a:r>
              <a:rPr lang="en-US" sz="2400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EASTERN GAMAGRASS</a:t>
            </a:r>
            <a:endParaRPr lang="en-US" sz="2400" b="1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676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TEXAS RECOVERY</a:t>
            </a:r>
            <a:endParaRPr lang="en-US" dirty="0"/>
          </a:p>
        </p:txBody>
      </p:sp>
      <p:pic>
        <p:nvPicPr>
          <p:cNvPr id="5" name="Content Placeholder 4" descr="8 old windmill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7" r="5625"/>
          <a:stretch/>
        </p:blipFill>
        <p:spPr>
          <a:xfrm>
            <a:off x="457200" y="1219200"/>
            <a:ext cx="4038600" cy="4525963"/>
          </a:xfrm>
        </p:spPr>
      </p:pic>
      <p:pic>
        <p:nvPicPr>
          <p:cNvPr id="6" name="Content Placeholder 5" descr="9 new windmill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4" t="-286" r="3546" b="286"/>
          <a:stretch/>
        </p:blipFill>
        <p:spPr>
          <a:xfrm>
            <a:off x="4648200" y="1219200"/>
            <a:ext cx="4038600" cy="4525963"/>
          </a:xfrm>
        </p:spPr>
      </p:pic>
      <p:sp>
        <p:nvSpPr>
          <p:cNvPr id="9" name="Rectangle 8"/>
          <p:cNvSpPr/>
          <p:nvPr/>
        </p:nvSpPr>
        <p:spPr>
          <a:xfrm>
            <a:off x="6629400" y="5181600"/>
            <a:ext cx="2057400" cy="457200"/>
          </a:xfrm>
          <a:prstGeom prst="rect">
            <a:avLst/>
          </a:prstGeom>
          <a:solidFill>
            <a:schemeClr val="tx1">
              <a:lumMod val="75000"/>
              <a:alpha val="4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48200" y="51816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JANUARY 2017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499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TEXAS RECOVERY</a:t>
            </a:r>
            <a:endParaRPr lang="en-US" dirty="0"/>
          </a:p>
        </p:txBody>
      </p:sp>
      <p:pic>
        <p:nvPicPr>
          <p:cNvPr id="5" name="Content Placeholder 4" descr="10 old pond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t="8611" r="34109" b="253"/>
          <a:stretch/>
        </p:blipFill>
        <p:spPr>
          <a:xfrm>
            <a:off x="457200" y="1189038"/>
            <a:ext cx="4038600" cy="4525962"/>
          </a:xfrm>
        </p:spPr>
      </p:pic>
      <p:pic>
        <p:nvPicPr>
          <p:cNvPr id="6" name="Content Placeholder 5" descr="11 new pond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9" t="8366" r="32708" b="23679"/>
          <a:stretch/>
        </p:blipFill>
        <p:spPr>
          <a:xfrm>
            <a:off x="4648200" y="1189038"/>
            <a:ext cx="4038600" cy="4525962"/>
          </a:xfrm>
        </p:spPr>
      </p:pic>
      <p:sp>
        <p:nvSpPr>
          <p:cNvPr id="7" name="Rectangle 6"/>
          <p:cNvSpPr/>
          <p:nvPr/>
        </p:nvSpPr>
        <p:spPr>
          <a:xfrm>
            <a:off x="3657600" y="5181600"/>
            <a:ext cx="838200" cy="5334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5177135"/>
            <a:ext cx="4038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E267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2008</a:t>
            </a:r>
            <a:endParaRPr lang="en-US" sz="2400" b="1" dirty="0">
              <a:solidFill>
                <a:srgbClr val="FFE267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24800" y="5181600"/>
            <a:ext cx="762000" cy="533400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48200" y="517713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E267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2017</a:t>
            </a:r>
            <a:endParaRPr lang="en-US" sz="2400" b="1" dirty="0">
              <a:solidFill>
                <a:srgbClr val="FFE267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1815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029200"/>
            <a:ext cx="8229600" cy="11430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EDECE5"/>
                </a:solidFill>
              </a:rPr>
              <a:t>DIXON WATER FOUNDATION</a:t>
            </a:r>
            <a:br>
              <a:rPr lang="en-US" sz="3600" dirty="0" smtClean="0">
                <a:solidFill>
                  <a:srgbClr val="EDECE5"/>
                </a:solidFill>
              </a:rPr>
            </a:br>
            <a:r>
              <a:rPr lang="en-US" sz="1800" dirty="0" smtClean="0">
                <a:solidFill>
                  <a:srgbClr val="EDECE5"/>
                </a:solidFill>
              </a:rPr>
              <a:t>940</a:t>
            </a:r>
            <a:r>
              <a:rPr lang="en-US" sz="1800" dirty="0">
                <a:solidFill>
                  <a:srgbClr val="EDECE5"/>
                </a:solidFill>
              </a:rPr>
              <a:t>-</a:t>
            </a:r>
            <a:r>
              <a:rPr lang="en-US" sz="1800" dirty="0" smtClean="0">
                <a:solidFill>
                  <a:srgbClr val="EDECE5"/>
                </a:solidFill>
              </a:rPr>
              <a:t>768</a:t>
            </a:r>
            <a:r>
              <a:rPr lang="en-US" sz="1800" dirty="0">
                <a:solidFill>
                  <a:srgbClr val="EDECE5"/>
                </a:solidFill>
              </a:rPr>
              <a:t>‐</a:t>
            </a:r>
            <a:r>
              <a:rPr lang="en-US" sz="1800" dirty="0" smtClean="0">
                <a:solidFill>
                  <a:srgbClr val="EDECE5"/>
                </a:solidFill>
              </a:rPr>
              <a:t>2740 </a:t>
            </a:r>
            <a:r>
              <a:rPr lang="en-US" sz="1600" dirty="0" smtClean="0">
                <a:solidFill>
                  <a:srgbClr val="EDECE5"/>
                </a:solidFill>
                <a:latin typeface="Zapf Dingbats"/>
                <a:ea typeface="Zapf Dingbats"/>
                <a:cs typeface="Zapf Dingbats"/>
                <a:sym typeface="Zapf Dingbats"/>
              </a:rPr>
              <a:t>✪ </a:t>
            </a:r>
            <a:r>
              <a:rPr lang="en-US" sz="1800" dirty="0" smtClean="0">
                <a:solidFill>
                  <a:srgbClr val="EDECE5"/>
                </a:solidFill>
              </a:rPr>
              <a:t>432-729</a:t>
            </a:r>
            <a:r>
              <a:rPr lang="en-US" sz="1800" dirty="0">
                <a:solidFill>
                  <a:srgbClr val="EDECE5"/>
                </a:solidFill>
              </a:rPr>
              <a:t>-</a:t>
            </a:r>
            <a:r>
              <a:rPr lang="en-US" sz="1800" dirty="0" smtClean="0">
                <a:solidFill>
                  <a:srgbClr val="EDECE5"/>
                </a:solidFill>
              </a:rPr>
              <a:t>4600 </a:t>
            </a:r>
            <a:r>
              <a:rPr lang="en-US" sz="1800" dirty="0" smtClean="0">
                <a:solidFill>
                  <a:srgbClr val="EDECE5"/>
                </a:solidFill>
                <a:latin typeface="Zapf Dingbats"/>
                <a:ea typeface="Zapf Dingbats"/>
                <a:cs typeface="Zapf Dingbats"/>
                <a:sym typeface="Zapf Dingbats"/>
              </a:rPr>
              <a:t>✪</a:t>
            </a:r>
            <a:r>
              <a:rPr lang="en-US" sz="2200" dirty="0" smtClean="0">
                <a:solidFill>
                  <a:srgbClr val="EDECE5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2000" dirty="0" err="1" smtClean="0">
                <a:solidFill>
                  <a:srgbClr val="EDECE5"/>
                </a:solidFill>
              </a:rPr>
              <a:t>dixonwater.org</a:t>
            </a:r>
            <a:endParaRPr lang="en-US" sz="2000" dirty="0">
              <a:solidFill>
                <a:srgbClr val="EDECE5"/>
              </a:solidFill>
            </a:endParaRPr>
          </a:p>
        </p:txBody>
      </p:sp>
      <p:pic>
        <p:nvPicPr>
          <p:cNvPr id="4" name="Content Placeholder 3" descr="IMG_3464wtrmr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228600" y="228600"/>
            <a:ext cx="8686800" cy="4777405"/>
          </a:xfrm>
        </p:spPr>
      </p:pic>
      <p:pic>
        <p:nvPicPr>
          <p:cNvPr id="5" name="Picture 4" descr="DWF 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57202"/>
            <a:ext cx="1143000" cy="93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99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228600"/>
            <a:ext cx="6718300" cy="5526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864513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pc="50" dirty="0" smtClean="0">
                <a:solidFill>
                  <a:srgbClr val="FFF5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CONTINUOUS GRAZING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55092" y="5791200"/>
            <a:ext cx="5085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7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DIXON RANCHES MIMMS UNIT DETAIL</a:t>
            </a:r>
            <a:endParaRPr lang="en-US" sz="2400" b="1" spc="7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2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228600"/>
            <a:ext cx="6718299" cy="5526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3505200"/>
            <a:ext cx="213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pc="50" dirty="0" smtClean="0">
                <a:solidFill>
                  <a:srgbClr val="FFF5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EXCLOSURES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55092" y="5791200"/>
            <a:ext cx="5085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7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DIXON RANCHES MIMMS UNIT DETAIL</a:t>
            </a:r>
            <a:endParaRPr lang="en-US" sz="2400" b="1" spc="7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648200" y="3962400"/>
            <a:ext cx="609600" cy="762000"/>
          </a:xfrm>
          <a:prstGeom prst="straightConnector1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572000" y="3962400"/>
            <a:ext cx="228600" cy="304800"/>
          </a:xfrm>
          <a:prstGeom prst="straightConnector1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114800" y="2438400"/>
            <a:ext cx="762000" cy="1066800"/>
          </a:xfrm>
          <a:prstGeom prst="straightConnector1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572000" y="1524000"/>
            <a:ext cx="762000" cy="1981200"/>
          </a:xfrm>
          <a:prstGeom prst="straightConnector1">
            <a:avLst/>
          </a:prstGeom>
          <a:ln w="38100" cmpd="sng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06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Rotational Detail 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228600"/>
            <a:ext cx="6718300" cy="55262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1066800"/>
            <a:ext cx="297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pc="5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ROTATIONAL GRAZING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55092" y="5791200"/>
            <a:ext cx="5085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7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DIXON RANCHES MIMMS UNIT DETAIL</a:t>
            </a:r>
            <a:endParaRPr lang="en-US" sz="2400" b="1" spc="70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215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ddock illustration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4200" y="457200"/>
            <a:ext cx="2063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PERMANENT FENCE</a:t>
            </a:r>
            <a:endParaRPr lang="en-US" b="1" dirty="0">
              <a:solidFill>
                <a:srgbClr val="8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705600" y="838200"/>
            <a:ext cx="838200" cy="533400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1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43400" y="2895600"/>
            <a:ext cx="705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WATER</a:t>
            </a:r>
            <a:endParaRPr lang="en-US" sz="14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4267200"/>
            <a:ext cx="1824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F0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TEMPORARY</a:t>
            </a:r>
            <a:br>
              <a:rPr lang="en-US" b="1" dirty="0" smtClean="0">
                <a:solidFill>
                  <a:srgbClr val="FFCF0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FFCF0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ELECTRIC FENCE</a:t>
            </a:r>
            <a:endParaRPr lang="en-US" b="1" dirty="0">
              <a:solidFill>
                <a:srgbClr val="FFCF0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>
          <a:xfrm flipV="1">
            <a:off x="3579419" y="3962400"/>
            <a:ext cx="1981" cy="304800"/>
          </a:xfrm>
          <a:prstGeom prst="straightConnector1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70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pic>
        <p:nvPicPr>
          <p:cNvPr id="11" name="Picture 10" descr="paddock illustration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37596157"/>
      </p:ext>
    </p:extLst>
  </p:cSld>
  <p:clrMapOvr>
    <a:masterClrMapping/>
  </p:clrMapOvr>
  <p:transition xmlns:p14="http://schemas.microsoft.com/office/powerpoint/2010/main">
    <p:fade/>
    <p:sndAc>
      <p:stSnd>
        <p:snd r:embed="rId2" name="90743__pablo-f__referee-whistle.wav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76200"/>
            <a:ext cx="4514850" cy="6019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6865" y="152400"/>
            <a:ext cx="2149135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C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nistry Light" pitchFamily="50" charset="0"/>
              </a:defRPr>
            </a:lvl9pPr>
          </a:lstStyle>
          <a:p>
            <a:r>
              <a:rPr lang="en-US" sz="2400" b="1" dirty="0" smtClean="0"/>
              <a:t>ROTATIONAL PADDOCKS:</a:t>
            </a:r>
          </a:p>
          <a:p>
            <a:r>
              <a:rPr lang="en-US" sz="2400" b="1" dirty="0" smtClean="0"/>
              <a:t>DAY 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458767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HMI">
      <a:dk1>
        <a:srgbClr val="6D8D24"/>
      </a:dk1>
      <a:lt1>
        <a:srgbClr val="EDECE5"/>
      </a:lt1>
      <a:dk2>
        <a:srgbClr val="574319"/>
      </a:dk2>
      <a:lt2>
        <a:srgbClr val="FFCF01"/>
      </a:lt2>
      <a:accent1>
        <a:srgbClr val="807F83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MI">
      <a:majorFont>
        <a:latin typeface="Ministry Ligh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22566</TotalTime>
  <Words>216</Words>
  <Application>Microsoft Macintosh PowerPoint</Application>
  <PresentationFormat>On-screen Show (4:3)</PresentationFormat>
  <Paragraphs>79</Paragraphs>
  <Slides>34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1_Office Theme</vt:lpstr>
      <vt:lpstr>Holistic Management®  DIXON RANCHES SUCCESS STORIES</vt:lpstr>
      <vt:lpstr>CASEY WADE Vice President Ranching Operations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GRAZING AND GRASS RE-GROWTH</vt:lpstr>
      <vt:lpstr>GRAZING AND GRASS RE-GROWTH</vt:lpstr>
      <vt:lpstr>THE PROBLEM: BARE GROUND</vt:lpstr>
      <vt:lpstr>BARE GROUND COMPARISON</vt:lpstr>
      <vt:lpstr>RECOVERING BARE GROUND</vt:lpstr>
      <vt:lpstr>WATER POINTS</vt:lpstr>
      <vt:lpstr>NORTH TEXAS RECOVERY</vt:lpstr>
      <vt:lpstr>WEST TEXAS RECOVERY</vt:lpstr>
      <vt:lpstr>WEST TEXAS RECOVERY</vt:lpstr>
      <vt:lpstr>DIXON WATER FOUNDATION 940-768‐2740 ✪ 432-729-4600 ✪ dixonwater.org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Parrack</dc:creator>
  <cp:lastModifiedBy>Avram Dumitrescu</cp:lastModifiedBy>
  <cp:revision>100</cp:revision>
  <cp:lastPrinted>2012-06-19T18:29:07Z</cp:lastPrinted>
  <dcterms:created xsi:type="dcterms:W3CDTF">2012-05-02T00:08:07Z</dcterms:created>
  <dcterms:modified xsi:type="dcterms:W3CDTF">2017-02-07T18:06:14Z</dcterms:modified>
</cp:coreProperties>
</file>