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1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9" r:id="rId3"/>
    <p:sldId id="258" r:id="rId4"/>
    <p:sldId id="260" r:id="rId5"/>
    <p:sldId id="261" r:id="rId6"/>
    <p:sldId id="257" r:id="rId7"/>
    <p:sldId id="262" r:id="rId8"/>
    <p:sldId id="263" r:id="rId9"/>
    <p:sldId id="267" r:id="rId10"/>
    <p:sldId id="268" r:id="rId11"/>
    <p:sldId id="269" r:id="rId12"/>
    <p:sldId id="287" r:id="rId13"/>
    <p:sldId id="276" r:id="rId14"/>
    <p:sldId id="275" r:id="rId15"/>
    <p:sldId id="278" r:id="rId16"/>
    <p:sldId id="271" r:id="rId17"/>
    <p:sldId id="286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72" r:id="rId26"/>
    <p:sldId id="273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6" autoAdjust="0"/>
    <p:restoredTop sz="94667" autoAdjust="0"/>
  </p:normalViewPr>
  <p:slideViewPr>
    <p:cSldViewPr>
      <p:cViewPr varScale="1">
        <p:scale>
          <a:sx n="154" d="100"/>
          <a:sy n="154" d="100"/>
        </p:scale>
        <p:origin x="1296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E:\Bobby's\Thesis%20data1\Graphs%20and%20Tables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E:\Bobby's\Thesis%20data1\Graphs%20and%20Tables1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E:\Bobby's\Thesis%20data1\Graphs%20and%20Tables1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E:\Bobby's\Thesis%20data1\Graphs%20and%20Tables1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E:\Bobby's\Thesis%20data1\Graphs%20and%20Tables1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2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 smtClean="0">
                <a:solidFill>
                  <a:schemeClr val="bg1"/>
                </a:solidFill>
              </a:rPr>
              <a:t>Capture</a:t>
            </a:r>
            <a:r>
              <a:rPr lang="en-US" sz="2000" baseline="0" dirty="0" smtClean="0">
                <a:solidFill>
                  <a:schemeClr val="bg1"/>
                </a:solidFill>
              </a:rPr>
              <a:t> Totals Per Year</a:t>
            </a:r>
            <a:endParaRPr lang="en-US" sz="2000" dirty="0">
              <a:solidFill>
                <a:schemeClr val="bg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Sheet1!$J$109</c:f>
              <c:strCache>
                <c:ptCount val="1"/>
                <c:pt idx="0">
                  <c:v>Total Individuals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Sheet1!$I$110:$I$112</c:f>
              <c:strCache>
                <c:ptCount val="3"/>
                <c:pt idx="0">
                  <c:v>2011-2012</c:v>
                </c:pt>
                <c:pt idx="1">
                  <c:v>2013</c:v>
                </c:pt>
                <c:pt idx="2">
                  <c:v>2014</c:v>
                </c:pt>
              </c:strCache>
            </c:strRef>
          </c:cat>
          <c:val>
            <c:numRef>
              <c:f>Sheet1!$J$110:$J$112</c:f>
              <c:numCache>
                <c:formatCode>General</c:formatCode>
                <c:ptCount val="3"/>
                <c:pt idx="0">
                  <c:v>101</c:v>
                </c:pt>
                <c:pt idx="1">
                  <c:v>1094</c:v>
                </c:pt>
                <c:pt idx="2">
                  <c:v>1209</c:v>
                </c:pt>
              </c:numCache>
            </c:numRef>
          </c:val>
        </c:ser>
        <c:ser>
          <c:idx val="1"/>
          <c:order val="1"/>
          <c:tx>
            <c:strRef>
              <c:f>Sheet1!$K$109</c:f>
              <c:strCache>
                <c:ptCount val="1"/>
                <c:pt idx="0">
                  <c:v>Burned Area Individuals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Sheet1!$I$110:$I$112</c:f>
              <c:strCache>
                <c:ptCount val="3"/>
                <c:pt idx="0">
                  <c:v>2011-2012</c:v>
                </c:pt>
                <c:pt idx="1">
                  <c:v>2013</c:v>
                </c:pt>
                <c:pt idx="2">
                  <c:v>2014</c:v>
                </c:pt>
              </c:strCache>
            </c:strRef>
          </c:cat>
          <c:val>
            <c:numRef>
              <c:f>Sheet1!$K$110:$K$112</c:f>
              <c:numCache>
                <c:formatCode>General</c:formatCode>
                <c:ptCount val="3"/>
                <c:pt idx="0">
                  <c:v>22</c:v>
                </c:pt>
                <c:pt idx="1">
                  <c:v>585</c:v>
                </c:pt>
                <c:pt idx="2">
                  <c:v>721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7935568"/>
        <c:axId val="157935952"/>
      </c:barChart>
      <c:catAx>
        <c:axId val="157935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7935952"/>
        <c:crosses val="autoZero"/>
        <c:auto val="1"/>
        <c:lblAlgn val="ctr"/>
        <c:lblOffset val="100"/>
        <c:noMultiLvlLbl val="0"/>
      </c:catAx>
      <c:valAx>
        <c:axId val="157935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7935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'S.M. Pop Est.'!$AC$1</c:f>
              <c:strCache>
                <c:ptCount val="1"/>
                <c:pt idx="0">
                  <c:v>Summer 2013</c:v>
                </c:pt>
              </c:strCache>
            </c:strRef>
          </c:tx>
          <c:spPr>
            <a:solidFill>
              <a:schemeClr val="accent2">
                <a:shade val="53000"/>
              </a:schemeClr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('S.M. Pop Est.'!$AC$16,'S.M. Pop Est.'!$AC$17,'S.M. Pop Est.'!$AC$18,'S.M. Pop Est.'!$AC$19,'S.M. Pop Est.'!$AC$20,'S.M. Pop Est.'!$AC$21)</c:f>
                <c:numCache>
                  <c:formatCode>General</c:formatCode>
                  <c:ptCount val="6"/>
                  <c:pt idx="0">
                    <c:v>7.3987017911854824</c:v>
                  </c:pt>
                  <c:pt idx="1">
                    <c:v>6.8130483204451631</c:v>
                  </c:pt>
                  <c:pt idx="2">
                    <c:v>4.6913066225619291</c:v>
                  </c:pt>
                  <c:pt idx="3">
                    <c:v>3.5220321939411781</c:v>
                  </c:pt>
                  <c:pt idx="4">
                    <c:v>46.055678392136819</c:v>
                  </c:pt>
                  <c:pt idx="5">
                    <c:v>7.9412813180910469</c:v>
                  </c:pt>
                </c:numCache>
              </c:numRef>
            </c:plus>
            <c:minus>
              <c:numRef>
                <c:f>'S.M. Pop Est.'!$AC$16:$AC$21</c:f>
                <c:numCache>
                  <c:formatCode>General</c:formatCode>
                  <c:ptCount val="6"/>
                  <c:pt idx="0">
                    <c:v>7.3987017911854824</c:v>
                  </c:pt>
                  <c:pt idx="1">
                    <c:v>6.8130483204451631</c:v>
                  </c:pt>
                  <c:pt idx="2">
                    <c:v>4.6913066225619291</c:v>
                  </c:pt>
                  <c:pt idx="3">
                    <c:v>3.5220321939411781</c:v>
                  </c:pt>
                  <c:pt idx="4">
                    <c:v>46.055678392136819</c:v>
                  </c:pt>
                  <c:pt idx="5">
                    <c:v>7.9412813180910469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bg1"/>
                </a:solidFill>
                <a:round/>
              </a:ln>
              <a:effectLst/>
            </c:spPr>
          </c:errBars>
          <c:cat>
            <c:multiLvlStrRef>
              <c:f>'S.M. Pop Est.'!$AA$2:$AB$7</c:f>
              <c:multiLvlStrCache>
                <c:ptCount val="6"/>
                <c:lvl>
                  <c:pt idx="0">
                    <c:v>Burned</c:v>
                  </c:pt>
                  <c:pt idx="1">
                    <c:v>Unburned</c:v>
                  </c:pt>
                  <c:pt idx="2">
                    <c:v>Burned</c:v>
                  </c:pt>
                  <c:pt idx="3">
                    <c:v>Unburned</c:v>
                  </c:pt>
                  <c:pt idx="4">
                    <c:v>Burned</c:v>
                  </c:pt>
                  <c:pt idx="5">
                    <c:v>Unburned</c:v>
                  </c:pt>
                </c:lvl>
                <c:lvl>
                  <c:pt idx="0">
                    <c:v>Igneous</c:v>
                  </c:pt>
                  <c:pt idx="2">
                    <c:v>Loamy</c:v>
                  </c:pt>
                  <c:pt idx="4">
                    <c:v>Shallow</c:v>
                  </c:pt>
                </c:lvl>
              </c:multiLvlStrCache>
            </c:multiLvlStrRef>
          </c:cat>
          <c:val>
            <c:numRef>
              <c:f>'S.M. Pop Est.'!$AC$2:$AC$7</c:f>
              <c:numCache>
                <c:formatCode>General</c:formatCode>
                <c:ptCount val="6"/>
                <c:pt idx="0">
                  <c:v>36.5</c:v>
                </c:pt>
                <c:pt idx="1">
                  <c:v>28.5</c:v>
                </c:pt>
                <c:pt idx="2">
                  <c:v>35.25</c:v>
                </c:pt>
                <c:pt idx="3">
                  <c:v>19.75</c:v>
                </c:pt>
                <c:pt idx="4">
                  <c:v>54</c:v>
                </c:pt>
                <c:pt idx="5">
                  <c:v>18.5</c:v>
                </c:pt>
              </c:numCache>
            </c:numRef>
          </c:val>
        </c:ser>
        <c:ser>
          <c:idx val="1"/>
          <c:order val="1"/>
          <c:tx>
            <c:strRef>
              <c:f>'S.M. Pop Est.'!$AD$1</c:f>
              <c:strCache>
                <c:ptCount val="1"/>
                <c:pt idx="0">
                  <c:v>Wet 2013</c:v>
                </c:pt>
              </c:strCache>
            </c:strRef>
          </c:tx>
          <c:spPr>
            <a:solidFill>
              <a:schemeClr val="accent2">
                <a:shade val="76000"/>
              </a:schemeClr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'S.M. Pop Est.'!$AD$16:$AD$21</c:f>
                <c:numCache>
                  <c:formatCode>General</c:formatCode>
                  <c:ptCount val="6"/>
                  <c:pt idx="0">
                    <c:v>6.007803828031105</c:v>
                  </c:pt>
                  <c:pt idx="1">
                    <c:v>4.6998285308073964</c:v>
                  </c:pt>
                  <c:pt idx="2">
                    <c:v>9.3441509929310076</c:v>
                  </c:pt>
                  <c:pt idx="3">
                    <c:v>9.6848138618465391</c:v>
                  </c:pt>
                  <c:pt idx="4">
                    <c:v>4.4819224018880952</c:v>
                  </c:pt>
                  <c:pt idx="5">
                    <c:v>11.605651636189485</c:v>
                  </c:pt>
                </c:numCache>
              </c:numRef>
            </c:plus>
            <c:minus>
              <c:numRef>
                <c:f>'S.M. Pop Est.'!$AD$16:$AD$21</c:f>
                <c:numCache>
                  <c:formatCode>General</c:formatCode>
                  <c:ptCount val="6"/>
                  <c:pt idx="0">
                    <c:v>6.007803828031105</c:v>
                  </c:pt>
                  <c:pt idx="1">
                    <c:v>4.6998285308073964</c:v>
                  </c:pt>
                  <c:pt idx="2">
                    <c:v>9.3441509929310076</c:v>
                  </c:pt>
                  <c:pt idx="3">
                    <c:v>9.6848138618465391</c:v>
                  </c:pt>
                  <c:pt idx="4">
                    <c:v>4.4819224018880952</c:v>
                  </c:pt>
                  <c:pt idx="5">
                    <c:v>11.605651636189485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bg1"/>
                </a:solidFill>
                <a:round/>
              </a:ln>
              <a:effectLst/>
            </c:spPr>
          </c:errBars>
          <c:cat>
            <c:multiLvlStrRef>
              <c:f>'S.M. Pop Est.'!$AA$2:$AB$7</c:f>
              <c:multiLvlStrCache>
                <c:ptCount val="6"/>
                <c:lvl>
                  <c:pt idx="0">
                    <c:v>Burned</c:v>
                  </c:pt>
                  <c:pt idx="1">
                    <c:v>Unburned</c:v>
                  </c:pt>
                  <c:pt idx="2">
                    <c:v>Burned</c:v>
                  </c:pt>
                  <c:pt idx="3">
                    <c:v>Unburned</c:v>
                  </c:pt>
                  <c:pt idx="4">
                    <c:v>Burned</c:v>
                  </c:pt>
                  <c:pt idx="5">
                    <c:v>Unburned</c:v>
                  </c:pt>
                </c:lvl>
                <c:lvl>
                  <c:pt idx="0">
                    <c:v>Igneous</c:v>
                  </c:pt>
                  <c:pt idx="2">
                    <c:v>Loamy</c:v>
                  </c:pt>
                  <c:pt idx="4">
                    <c:v>Shallow</c:v>
                  </c:pt>
                </c:lvl>
              </c:multiLvlStrCache>
            </c:multiLvlStrRef>
          </c:cat>
          <c:val>
            <c:numRef>
              <c:f>'S.M. Pop Est.'!$AD$2:$AD$7</c:f>
              <c:numCache>
                <c:formatCode>General</c:formatCode>
                <c:ptCount val="6"/>
                <c:pt idx="0">
                  <c:v>30.25</c:v>
                </c:pt>
                <c:pt idx="1">
                  <c:v>28.5</c:v>
                </c:pt>
                <c:pt idx="2">
                  <c:v>26.25</c:v>
                </c:pt>
                <c:pt idx="3">
                  <c:v>21.5</c:v>
                </c:pt>
                <c:pt idx="4">
                  <c:v>26.25</c:v>
                </c:pt>
                <c:pt idx="5">
                  <c:v>23.75</c:v>
                </c:pt>
              </c:numCache>
            </c:numRef>
          </c:val>
        </c:ser>
        <c:ser>
          <c:idx val="2"/>
          <c:order val="2"/>
          <c:tx>
            <c:strRef>
              <c:f>'S.M. Pop Est.'!$AE$1</c:f>
              <c:strCache>
                <c:ptCount val="1"/>
                <c:pt idx="0">
                  <c:v>Winter 2014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'S.M. Pop Est.'!$AE$16:$AE$21</c:f>
                <c:numCache>
                  <c:formatCode>General</c:formatCode>
                  <c:ptCount val="6"/>
                  <c:pt idx="0">
                    <c:v>5.5652279146362345</c:v>
                  </c:pt>
                  <c:pt idx="1">
                    <c:v>8.2137458286971938</c:v>
                  </c:pt>
                  <c:pt idx="2">
                    <c:v>29.523058790326537</c:v>
                  </c:pt>
                  <c:pt idx="3">
                    <c:v>1.6973786011142571</c:v>
                  </c:pt>
                  <c:pt idx="4">
                    <c:v>32.031072830826659</c:v>
                  </c:pt>
                  <c:pt idx="5">
                    <c:v>2.8147839735371574</c:v>
                  </c:pt>
                </c:numCache>
              </c:numRef>
            </c:plus>
            <c:minus>
              <c:numRef>
                <c:f>'S.M. Pop Est.'!$AE$23:$AE$28</c:f>
                <c:numCache>
                  <c:formatCode>General</c:formatCode>
                  <c:ptCount val="6"/>
                  <c:pt idx="0">
                    <c:v>5.5652279146362345</c:v>
                  </c:pt>
                  <c:pt idx="1">
                    <c:v>8.2137458286971938</c:v>
                  </c:pt>
                  <c:pt idx="2">
                    <c:v>29.523058790326537</c:v>
                  </c:pt>
                  <c:pt idx="3">
                    <c:v>1.6973786011142571</c:v>
                  </c:pt>
                  <c:pt idx="4">
                    <c:v>26.5</c:v>
                  </c:pt>
                  <c:pt idx="5">
                    <c:v>2.8147839735371574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bg1"/>
                </a:solidFill>
                <a:round/>
              </a:ln>
              <a:effectLst/>
            </c:spPr>
          </c:errBars>
          <c:cat>
            <c:multiLvlStrRef>
              <c:f>'S.M. Pop Est.'!$AA$2:$AB$7</c:f>
              <c:multiLvlStrCache>
                <c:ptCount val="6"/>
                <c:lvl>
                  <c:pt idx="0">
                    <c:v>Burned</c:v>
                  </c:pt>
                  <c:pt idx="1">
                    <c:v>Unburned</c:v>
                  </c:pt>
                  <c:pt idx="2">
                    <c:v>Burned</c:v>
                  </c:pt>
                  <c:pt idx="3">
                    <c:v>Unburned</c:v>
                  </c:pt>
                  <c:pt idx="4">
                    <c:v>Burned</c:v>
                  </c:pt>
                  <c:pt idx="5">
                    <c:v>Unburned</c:v>
                  </c:pt>
                </c:lvl>
                <c:lvl>
                  <c:pt idx="0">
                    <c:v>Igneous</c:v>
                  </c:pt>
                  <c:pt idx="2">
                    <c:v>Loamy</c:v>
                  </c:pt>
                  <c:pt idx="4">
                    <c:v>Shallow</c:v>
                  </c:pt>
                </c:lvl>
              </c:multiLvlStrCache>
            </c:multiLvlStrRef>
          </c:cat>
          <c:val>
            <c:numRef>
              <c:f>'S.M. Pop Est.'!$AE$2:$AE$7</c:f>
              <c:numCache>
                <c:formatCode>General</c:formatCode>
                <c:ptCount val="6"/>
                <c:pt idx="0">
                  <c:v>19.75</c:v>
                </c:pt>
                <c:pt idx="1">
                  <c:v>18.25</c:v>
                </c:pt>
                <c:pt idx="2">
                  <c:v>34.25</c:v>
                </c:pt>
                <c:pt idx="3">
                  <c:v>4.5</c:v>
                </c:pt>
                <c:pt idx="4">
                  <c:v>26.5</c:v>
                </c:pt>
                <c:pt idx="5">
                  <c:v>14.25</c:v>
                </c:pt>
              </c:numCache>
            </c:numRef>
          </c:val>
        </c:ser>
        <c:ser>
          <c:idx val="3"/>
          <c:order val="3"/>
          <c:tx>
            <c:strRef>
              <c:f>'S.M. Pop Est.'!$AF$1</c:f>
              <c:strCache>
                <c:ptCount val="1"/>
                <c:pt idx="0">
                  <c:v>Summer 2014</c:v>
                </c:pt>
              </c:strCache>
            </c:strRef>
          </c:tx>
          <c:spPr>
            <a:solidFill>
              <a:schemeClr val="accent2">
                <a:tint val="77000"/>
              </a:schemeClr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'S.M. Pop Est.'!$AF$16:$AF$21</c:f>
                <c:numCache>
                  <c:formatCode>General</c:formatCode>
                  <c:ptCount val="6"/>
                  <c:pt idx="0">
                    <c:v>9.4844167305069806</c:v>
                  </c:pt>
                  <c:pt idx="1">
                    <c:v>4.2340061206741204</c:v>
                  </c:pt>
                  <c:pt idx="2">
                    <c:v>9.3098289265652543</c:v>
                  </c:pt>
                  <c:pt idx="3">
                    <c:v>6.0144606764200388</c:v>
                  </c:pt>
                  <c:pt idx="4">
                    <c:v>3.2502325696646448</c:v>
                  </c:pt>
                  <c:pt idx="5">
                    <c:v>7.7371010907929909</c:v>
                  </c:pt>
                </c:numCache>
              </c:numRef>
            </c:plus>
            <c:minus>
              <c:numRef>
                <c:f>'S.M. Pop Est.'!$AF$16:$AF$21</c:f>
                <c:numCache>
                  <c:formatCode>General</c:formatCode>
                  <c:ptCount val="6"/>
                  <c:pt idx="0">
                    <c:v>9.4844167305069806</c:v>
                  </c:pt>
                  <c:pt idx="1">
                    <c:v>4.2340061206741204</c:v>
                  </c:pt>
                  <c:pt idx="2">
                    <c:v>9.3098289265652543</c:v>
                  </c:pt>
                  <c:pt idx="3">
                    <c:v>6.0144606764200388</c:v>
                  </c:pt>
                  <c:pt idx="4">
                    <c:v>3.2502325696646448</c:v>
                  </c:pt>
                  <c:pt idx="5">
                    <c:v>7.7371010907929909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bg1"/>
                </a:solidFill>
                <a:round/>
              </a:ln>
              <a:effectLst/>
            </c:spPr>
          </c:errBars>
          <c:cat>
            <c:multiLvlStrRef>
              <c:f>'S.M. Pop Est.'!$AA$2:$AB$7</c:f>
              <c:multiLvlStrCache>
                <c:ptCount val="6"/>
                <c:lvl>
                  <c:pt idx="0">
                    <c:v>Burned</c:v>
                  </c:pt>
                  <c:pt idx="1">
                    <c:v>Unburned</c:v>
                  </c:pt>
                  <c:pt idx="2">
                    <c:v>Burned</c:v>
                  </c:pt>
                  <c:pt idx="3">
                    <c:v>Unburned</c:v>
                  </c:pt>
                  <c:pt idx="4">
                    <c:v>Burned</c:v>
                  </c:pt>
                  <c:pt idx="5">
                    <c:v>Unburned</c:v>
                  </c:pt>
                </c:lvl>
                <c:lvl>
                  <c:pt idx="0">
                    <c:v>Igneous</c:v>
                  </c:pt>
                  <c:pt idx="2">
                    <c:v>Loamy</c:v>
                  </c:pt>
                  <c:pt idx="4">
                    <c:v>Shallow</c:v>
                  </c:pt>
                </c:lvl>
              </c:multiLvlStrCache>
            </c:multiLvlStrRef>
          </c:cat>
          <c:val>
            <c:numRef>
              <c:f>'S.M. Pop Est.'!$AF$2:$AF$7</c:f>
              <c:numCache>
                <c:formatCode>General</c:formatCode>
                <c:ptCount val="6"/>
                <c:pt idx="0">
                  <c:v>34.5</c:v>
                </c:pt>
                <c:pt idx="1">
                  <c:v>20</c:v>
                </c:pt>
                <c:pt idx="2">
                  <c:v>23.25</c:v>
                </c:pt>
                <c:pt idx="3">
                  <c:v>18.5</c:v>
                </c:pt>
                <c:pt idx="4">
                  <c:v>22.5</c:v>
                </c:pt>
                <c:pt idx="5">
                  <c:v>22.5</c:v>
                </c:pt>
              </c:numCache>
            </c:numRef>
          </c:val>
        </c:ser>
        <c:ser>
          <c:idx val="4"/>
          <c:order val="4"/>
          <c:tx>
            <c:strRef>
              <c:f>'S.M. Pop Est.'!$AG$1</c:f>
              <c:strCache>
                <c:ptCount val="1"/>
                <c:pt idx="0">
                  <c:v>Wet 2014</c:v>
                </c:pt>
              </c:strCache>
            </c:strRef>
          </c:tx>
          <c:spPr>
            <a:solidFill>
              <a:schemeClr val="accent2">
                <a:tint val="54000"/>
              </a:schemeClr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'S.M. Pop Est.'!$AG$16:$AG$21</c:f>
                <c:numCache>
                  <c:formatCode>General</c:formatCode>
                  <c:ptCount val="6"/>
                  <c:pt idx="0">
                    <c:v>2.8147839735371574</c:v>
                  </c:pt>
                  <c:pt idx="1">
                    <c:v>7.2677409684539667</c:v>
                  </c:pt>
                  <c:pt idx="2">
                    <c:v>17.049058158713304</c:v>
                  </c:pt>
                  <c:pt idx="3">
                    <c:v>5.9340856518110243</c:v>
                  </c:pt>
                  <c:pt idx="4">
                    <c:v>6.9927512162061278</c:v>
                  </c:pt>
                  <c:pt idx="5">
                    <c:v>2.4662339303951604</c:v>
                  </c:pt>
                </c:numCache>
              </c:numRef>
            </c:plus>
            <c:minus>
              <c:numRef>
                <c:f>'S.M. Pop Est.'!$AG$16:$AG$21</c:f>
                <c:numCache>
                  <c:formatCode>General</c:formatCode>
                  <c:ptCount val="6"/>
                  <c:pt idx="0">
                    <c:v>2.8147839735371574</c:v>
                  </c:pt>
                  <c:pt idx="1">
                    <c:v>7.2677409684539667</c:v>
                  </c:pt>
                  <c:pt idx="2">
                    <c:v>17.049058158713304</c:v>
                  </c:pt>
                  <c:pt idx="3">
                    <c:v>5.9340856518110243</c:v>
                  </c:pt>
                  <c:pt idx="4">
                    <c:v>6.9927512162061278</c:v>
                  </c:pt>
                  <c:pt idx="5">
                    <c:v>2.4662339303951604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bg1"/>
                </a:solidFill>
                <a:round/>
              </a:ln>
              <a:effectLst/>
            </c:spPr>
          </c:errBars>
          <c:cat>
            <c:multiLvlStrRef>
              <c:f>'S.M. Pop Est.'!$AA$2:$AB$7</c:f>
              <c:multiLvlStrCache>
                <c:ptCount val="6"/>
                <c:lvl>
                  <c:pt idx="0">
                    <c:v>Burned</c:v>
                  </c:pt>
                  <c:pt idx="1">
                    <c:v>Unburned</c:v>
                  </c:pt>
                  <c:pt idx="2">
                    <c:v>Burned</c:v>
                  </c:pt>
                  <c:pt idx="3">
                    <c:v>Unburned</c:v>
                  </c:pt>
                  <c:pt idx="4">
                    <c:v>Burned</c:v>
                  </c:pt>
                  <c:pt idx="5">
                    <c:v>Unburned</c:v>
                  </c:pt>
                </c:lvl>
                <c:lvl>
                  <c:pt idx="0">
                    <c:v>Igneous</c:v>
                  </c:pt>
                  <c:pt idx="2">
                    <c:v>Loamy</c:v>
                  </c:pt>
                  <c:pt idx="4">
                    <c:v>Shallow</c:v>
                  </c:pt>
                </c:lvl>
              </c:multiLvlStrCache>
            </c:multiLvlStrRef>
          </c:cat>
          <c:val>
            <c:numRef>
              <c:f>'S.M. Pop Est.'!$AG$2:$AG$7</c:f>
              <c:numCache>
                <c:formatCode>General</c:formatCode>
                <c:ptCount val="6"/>
                <c:pt idx="0">
                  <c:v>35.75</c:v>
                </c:pt>
                <c:pt idx="1">
                  <c:v>19.5</c:v>
                </c:pt>
                <c:pt idx="2">
                  <c:v>26</c:v>
                </c:pt>
                <c:pt idx="3">
                  <c:v>11</c:v>
                </c:pt>
                <c:pt idx="4">
                  <c:v>23.75</c:v>
                </c:pt>
                <c:pt idx="5">
                  <c:v>11.5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4738056"/>
        <c:axId val="314738448"/>
      </c:barChart>
      <c:catAx>
        <c:axId val="314738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314738448"/>
        <c:crosses val="autoZero"/>
        <c:auto val="1"/>
        <c:lblAlgn val="ctr"/>
        <c:lblOffset val="100"/>
        <c:noMultiLvlLbl val="0"/>
      </c:catAx>
      <c:valAx>
        <c:axId val="314738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2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Mean</a:t>
                </a:r>
                <a:r>
                  <a:rPr lang="en-US" sz="1200" b="1" baseline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Population Size Estimate</a:t>
                </a:r>
                <a:endParaRPr lang="en-US" sz="12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bg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314738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bg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bg1"/>
                </a:solidFill>
              </a:rPr>
              <a:t>Burned 2013</a:t>
            </a:r>
          </a:p>
        </c:rich>
      </c:tx>
      <c:layout>
        <c:manualLayout>
          <c:xMode val="edge"/>
          <c:yMode val="edge"/>
          <c:x val="0.39862810417928524"/>
          <c:y val="7.657657657657657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('S.M. Species Captured'!$E$5:$E$8,'S.M. Species Captured'!$E$10,'S.M. Species Captured'!$E$12:$E$15)</c:f>
              <c:numCache>
                <c:formatCode>General</c:formatCode>
                <c:ptCount val="9"/>
                <c:pt idx="0">
                  <c:v>384</c:v>
                </c:pt>
                <c:pt idx="1">
                  <c:v>90</c:v>
                </c:pt>
                <c:pt idx="2">
                  <c:v>1</c:v>
                </c:pt>
                <c:pt idx="3">
                  <c:v>22</c:v>
                </c:pt>
                <c:pt idx="4">
                  <c:v>2</c:v>
                </c:pt>
                <c:pt idx="5">
                  <c:v>32</c:v>
                </c:pt>
                <c:pt idx="6">
                  <c:v>7</c:v>
                </c:pt>
                <c:pt idx="7">
                  <c:v>34</c:v>
                </c:pt>
                <c:pt idx="8">
                  <c:v>3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bg1"/>
                </a:solidFill>
              </a:rPr>
              <a:t>Unburned 2013</a:t>
            </a:r>
          </a:p>
        </c:rich>
      </c:tx>
      <c:layout>
        <c:manualLayout>
          <c:xMode val="edge"/>
          <c:yMode val="edge"/>
          <c:x val="0.36785411198600176"/>
          <c:y val="8.333333333333332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'S.M. Species Captured'!$G$5:$G$15</c:f>
              <c:numCache>
                <c:formatCode>General</c:formatCode>
                <c:ptCount val="11"/>
                <c:pt idx="0">
                  <c:v>331</c:v>
                </c:pt>
                <c:pt idx="1">
                  <c:v>49</c:v>
                </c:pt>
                <c:pt idx="2">
                  <c:v>1</c:v>
                </c:pt>
                <c:pt idx="3">
                  <c:v>5</c:v>
                </c:pt>
                <c:pt idx="4">
                  <c:v>5</c:v>
                </c:pt>
                <c:pt idx="5">
                  <c:v>11</c:v>
                </c:pt>
                <c:pt idx="6">
                  <c:v>15</c:v>
                </c:pt>
                <c:pt idx="7">
                  <c:v>16</c:v>
                </c:pt>
                <c:pt idx="8">
                  <c:v>8</c:v>
                </c:pt>
                <c:pt idx="9">
                  <c:v>59</c:v>
                </c:pt>
                <c:pt idx="10">
                  <c:v>6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solidFill>
                  <a:schemeClr val="bg1"/>
                </a:solidFill>
              </a:rPr>
              <a:t>Burned 2014</a:t>
            </a:r>
          </a:p>
        </c:rich>
      </c:tx>
      <c:layout>
        <c:manualLayout>
          <c:xMode val="edge"/>
          <c:yMode val="edge"/>
          <c:x val="0.38016260162601628"/>
          <c:y val="6.963964908745327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('S.M. Species Captured'!$E$16:$E$20,'S.M. Species Captured'!$E$23:$E$28)</c:f>
              <c:numCache>
                <c:formatCode>General</c:formatCode>
                <c:ptCount val="11"/>
                <c:pt idx="0">
                  <c:v>345</c:v>
                </c:pt>
                <c:pt idx="1">
                  <c:v>196</c:v>
                </c:pt>
                <c:pt idx="2">
                  <c:v>8</c:v>
                </c:pt>
                <c:pt idx="3">
                  <c:v>28</c:v>
                </c:pt>
                <c:pt idx="4">
                  <c:v>42</c:v>
                </c:pt>
                <c:pt idx="5">
                  <c:v>26</c:v>
                </c:pt>
                <c:pt idx="6">
                  <c:v>2</c:v>
                </c:pt>
                <c:pt idx="7">
                  <c:v>30</c:v>
                </c:pt>
                <c:pt idx="8">
                  <c:v>21</c:v>
                </c:pt>
                <c:pt idx="9">
                  <c:v>20</c:v>
                </c:pt>
                <c:pt idx="10">
                  <c:v>3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 smtClean="0">
                <a:solidFill>
                  <a:schemeClr val="bg1"/>
                </a:solidFill>
              </a:rPr>
              <a:t>Unburned</a:t>
            </a:r>
            <a:r>
              <a:rPr lang="en-US" sz="1400" baseline="0" dirty="0" smtClean="0">
                <a:solidFill>
                  <a:schemeClr val="bg1"/>
                </a:solidFill>
              </a:rPr>
              <a:t> 2014</a:t>
            </a:r>
            <a:endParaRPr lang="en-US" sz="1400" dirty="0">
              <a:solidFill>
                <a:schemeClr val="bg1"/>
              </a:solidFill>
            </a:endParaRPr>
          </a:p>
        </c:rich>
      </c:tx>
      <c:layout>
        <c:manualLayout>
          <c:xMode val="edge"/>
          <c:yMode val="edge"/>
          <c:x val="0.2130029021063706"/>
          <c:y val="9.160387048821169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'S.M. Species Captured'!$D$16:$D$17</c:f>
              <c:strCache>
                <c:ptCount val="2"/>
                <c:pt idx="0">
                  <c:v>Perognathus flavus/merriami</c:v>
                </c:pt>
                <c:pt idx="1">
                  <c:v>Peromyscus maniculatus</c:v>
                </c:pt>
              </c:strCache>
            </c:strRef>
          </c:cat>
          <c:val>
            <c:numRef>
              <c:f>'S.M. Species Captured'!$G$16:$G$30</c:f>
              <c:numCache>
                <c:formatCode>General</c:formatCode>
                <c:ptCount val="15"/>
                <c:pt idx="0">
                  <c:v>231</c:v>
                </c:pt>
                <c:pt idx="1">
                  <c:v>93</c:v>
                </c:pt>
                <c:pt idx="2">
                  <c:v>12</c:v>
                </c:pt>
                <c:pt idx="3">
                  <c:v>11</c:v>
                </c:pt>
                <c:pt idx="4">
                  <c:v>8</c:v>
                </c:pt>
                <c:pt idx="5">
                  <c:v>4</c:v>
                </c:pt>
                <c:pt idx="6">
                  <c:v>2</c:v>
                </c:pt>
                <c:pt idx="7">
                  <c:v>28</c:v>
                </c:pt>
                <c:pt idx="8">
                  <c:v>36</c:v>
                </c:pt>
                <c:pt idx="9">
                  <c:v>24</c:v>
                </c:pt>
                <c:pt idx="10">
                  <c:v>14</c:v>
                </c:pt>
                <c:pt idx="11">
                  <c:v>12</c:v>
                </c:pt>
                <c:pt idx="12">
                  <c:v>11</c:v>
                </c:pt>
                <c:pt idx="13">
                  <c:v>1</c:v>
                </c:pt>
                <c:pt idx="14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2"/>
        <c:delete val="1"/>
      </c:legendEntry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legendEntry>
        <c:idx val="8"/>
        <c:delete val="1"/>
      </c:legendEntry>
      <c:legendEntry>
        <c:idx val="9"/>
        <c:delete val="1"/>
      </c:legendEntry>
      <c:legendEntry>
        <c:idx val="10"/>
        <c:delete val="1"/>
      </c:legendEntry>
      <c:legendEntry>
        <c:idx val="11"/>
        <c:delete val="1"/>
      </c:legendEntry>
      <c:legendEntry>
        <c:idx val="12"/>
        <c:delete val="1"/>
      </c:legendEntry>
      <c:legendEntry>
        <c:idx val="13"/>
        <c:delete val="1"/>
      </c:legendEntry>
      <c:legendEntry>
        <c:idx val="14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1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C0504D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Sheet5!$D$12:$D$19</c:f>
                <c:numCache>
                  <c:formatCode>General</c:formatCode>
                  <c:ptCount val="8"/>
                  <c:pt idx="0">
                    <c:v>0.53946233198282034</c:v>
                  </c:pt>
                  <c:pt idx="1">
                    <c:v>0.61310710852178418</c:v>
                  </c:pt>
                  <c:pt idx="2">
                    <c:v>0.43826127028829065</c:v>
                  </c:pt>
                  <c:pt idx="3">
                    <c:v>0.9690321291271955</c:v>
                  </c:pt>
                  <c:pt idx="4">
                    <c:v>0.906714062728746</c:v>
                  </c:pt>
                  <c:pt idx="5">
                    <c:v>0.42648242023290273</c:v>
                  </c:pt>
                  <c:pt idx="6">
                    <c:v>1.1777917740536457</c:v>
                  </c:pt>
                  <c:pt idx="7">
                    <c:v>0.8765225405765813</c:v>
                  </c:pt>
                </c:numCache>
              </c:numRef>
            </c:plus>
            <c:minus>
              <c:numRef>
                <c:f>Sheet5!$D$12:$D$19</c:f>
                <c:numCache>
                  <c:formatCode>General</c:formatCode>
                  <c:ptCount val="8"/>
                  <c:pt idx="0">
                    <c:v>0.53946233198282034</c:v>
                  </c:pt>
                  <c:pt idx="1">
                    <c:v>0.61310710852178418</c:v>
                  </c:pt>
                  <c:pt idx="2">
                    <c:v>0.43826127028829065</c:v>
                  </c:pt>
                  <c:pt idx="3">
                    <c:v>0.9690321291271955</c:v>
                  </c:pt>
                  <c:pt idx="4">
                    <c:v>0.906714062728746</c:v>
                  </c:pt>
                  <c:pt idx="5">
                    <c:v>0.42648242023290273</c:v>
                  </c:pt>
                  <c:pt idx="6">
                    <c:v>1.1777917740536457</c:v>
                  </c:pt>
                  <c:pt idx="7">
                    <c:v>0.8765225405765813</c:v>
                  </c:pt>
                </c:numCache>
              </c:numRef>
            </c:minus>
            <c:spPr>
              <a:noFill/>
              <a:ln w="9525" cap="flat" cmpd="sng" algn="ctr">
                <a:solidFill>
                  <a:sysClr val="window" lastClr="FFFFFF"/>
                </a:solidFill>
                <a:round/>
              </a:ln>
              <a:effectLst/>
            </c:spPr>
          </c:errBars>
          <c:cat>
            <c:multiLvlStrRef>
              <c:f>Sheet5!$A$12:$B$19</c:f>
              <c:multiLvlStrCache>
                <c:ptCount val="8"/>
                <c:lvl>
                  <c:pt idx="0">
                    <c:v>Burned </c:v>
                  </c:pt>
                  <c:pt idx="1">
                    <c:v>Unburned</c:v>
                  </c:pt>
                  <c:pt idx="2">
                    <c:v>Burned </c:v>
                  </c:pt>
                  <c:pt idx="3">
                    <c:v>Unburned</c:v>
                  </c:pt>
                  <c:pt idx="4">
                    <c:v>Burned </c:v>
                  </c:pt>
                  <c:pt idx="5">
                    <c:v>Unburned</c:v>
                  </c:pt>
                  <c:pt idx="6">
                    <c:v>Burned </c:v>
                  </c:pt>
                  <c:pt idx="7">
                    <c:v>Unburned</c:v>
                  </c:pt>
                </c:lvl>
                <c:lvl>
                  <c:pt idx="0">
                    <c:v>2013 Summer</c:v>
                  </c:pt>
                  <c:pt idx="2">
                    <c:v>2014 Winter</c:v>
                  </c:pt>
                  <c:pt idx="4">
                    <c:v>2014 Summer</c:v>
                  </c:pt>
                  <c:pt idx="6">
                    <c:v>2015 Winter</c:v>
                  </c:pt>
                </c:lvl>
              </c:multiLvlStrCache>
            </c:multiLvlStrRef>
          </c:cat>
          <c:val>
            <c:numRef>
              <c:f>Sheet5!$C$12:$C$19</c:f>
              <c:numCache>
                <c:formatCode>General</c:formatCode>
                <c:ptCount val="8"/>
                <c:pt idx="0">
                  <c:v>2</c:v>
                </c:pt>
                <c:pt idx="1">
                  <c:v>2.9166666666666665</c:v>
                </c:pt>
                <c:pt idx="2">
                  <c:v>1.5</c:v>
                </c:pt>
                <c:pt idx="3">
                  <c:v>1.6666666666666667</c:v>
                </c:pt>
                <c:pt idx="4">
                  <c:v>4.25</c:v>
                </c:pt>
                <c:pt idx="5">
                  <c:v>4.25</c:v>
                </c:pt>
                <c:pt idx="6">
                  <c:v>2.8333333333333335</c:v>
                </c:pt>
                <c:pt idx="7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72568504"/>
        <c:axId val="272568896"/>
      </c:barChart>
      <c:catAx>
        <c:axId val="272568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72568896"/>
        <c:crosses val="autoZero"/>
        <c:auto val="1"/>
        <c:lblAlgn val="ctr"/>
        <c:lblOffset val="100"/>
        <c:noMultiLvlLbl val="0"/>
      </c:catAx>
      <c:valAx>
        <c:axId val="272568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6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Mean</a:t>
                </a:r>
                <a:r>
                  <a:rPr lang="en-US" sz="1600" b="1" baseline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Species Richness</a:t>
                </a:r>
                <a:endParaRPr lang="en-US" sz="16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bg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72568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C0504D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'Bird Density'!$I$9:$I$12</c:f>
                <c:numCache>
                  <c:formatCode>General</c:formatCode>
                  <c:ptCount val="4"/>
                  <c:pt idx="0">
                    <c:v>0.182</c:v>
                  </c:pt>
                  <c:pt idx="1">
                    <c:v>0.70200000000000007</c:v>
                  </c:pt>
                  <c:pt idx="2">
                    <c:v>0.81899999999999995</c:v>
                  </c:pt>
                  <c:pt idx="3">
                    <c:v>1.0430000000000001</c:v>
                  </c:pt>
                </c:numCache>
              </c:numRef>
            </c:plus>
            <c:minus>
              <c:numRef>
                <c:f>'Bird Density'!$H$9:$H$12</c:f>
                <c:numCache>
                  <c:formatCode>General</c:formatCode>
                  <c:ptCount val="4"/>
                  <c:pt idx="0">
                    <c:v>0.10500000000000001</c:v>
                  </c:pt>
                  <c:pt idx="1">
                    <c:v>0.39600000000000002</c:v>
                  </c:pt>
                  <c:pt idx="2">
                    <c:v>0.45600000000000007</c:v>
                  </c:pt>
                  <c:pt idx="3">
                    <c:v>0.71099999999999985</c:v>
                  </c:pt>
                </c:numCache>
              </c:numRef>
            </c:minus>
            <c:spPr>
              <a:noFill/>
              <a:ln w="9525" cap="flat" cmpd="sng" algn="ctr">
                <a:solidFill>
                  <a:sysClr val="window" lastClr="FFFFFF"/>
                </a:solidFill>
                <a:round/>
              </a:ln>
              <a:effectLst/>
            </c:spPr>
          </c:errBars>
          <c:cat>
            <c:multiLvlStrRef>
              <c:f>'Bird Density'!$B$9:$C$12</c:f>
              <c:multiLvlStrCache>
                <c:ptCount val="4"/>
                <c:lvl>
                  <c:pt idx="0">
                    <c:v>Burned</c:v>
                  </c:pt>
                  <c:pt idx="1">
                    <c:v>Unburned</c:v>
                  </c:pt>
                  <c:pt idx="2">
                    <c:v>Burned</c:v>
                  </c:pt>
                  <c:pt idx="3">
                    <c:v>Unburned</c:v>
                  </c:pt>
                </c:lvl>
                <c:lvl>
                  <c:pt idx="0">
                    <c:v>2014</c:v>
                  </c:pt>
                  <c:pt idx="2">
                    <c:v>2015</c:v>
                  </c:pt>
                </c:lvl>
              </c:multiLvlStrCache>
            </c:multiLvlStrRef>
          </c:cat>
          <c:val>
            <c:numRef>
              <c:f>'Bird Density'!$D$9:$D$12</c:f>
              <c:numCache>
                <c:formatCode>General</c:formatCode>
                <c:ptCount val="4"/>
                <c:pt idx="0">
                  <c:v>0.27</c:v>
                </c:pt>
                <c:pt idx="1">
                  <c:v>0.9</c:v>
                </c:pt>
                <c:pt idx="2">
                  <c:v>1.04</c:v>
                </c:pt>
                <c:pt idx="3">
                  <c:v>2.19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77162456"/>
        <c:axId val="277162848"/>
      </c:barChart>
      <c:catAx>
        <c:axId val="277162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77162848"/>
        <c:crosses val="autoZero"/>
        <c:auto val="1"/>
        <c:lblAlgn val="ctr"/>
        <c:lblOffset val="100"/>
        <c:noMultiLvlLbl val="0"/>
      </c:catAx>
      <c:valAx>
        <c:axId val="277162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6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Estimated Density (birds/hectare)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bg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771624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8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ACF1B-F7F4-4C91-B4FF-15347749CF69}" type="datetimeFigureOut">
              <a:rPr lang="en-US" smtClean="0"/>
              <a:pPr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8BCFC-D034-4AF9-8B0F-6814C58E26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ACF1B-F7F4-4C91-B4FF-15347749CF69}" type="datetimeFigureOut">
              <a:rPr lang="en-US" smtClean="0"/>
              <a:pPr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8BCFC-D034-4AF9-8B0F-6814C58E26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ACF1B-F7F4-4C91-B4FF-15347749CF69}" type="datetimeFigureOut">
              <a:rPr lang="en-US" smtClean="0"/>
              <a:pPr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8BCFC-D034-4AF9-8B0F-6814C58E26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ACF1B-F7F4-4C91-B4FF-15347749CF69}" type="datetimeFigureOut">
              <a:rPr lang="en-US" smtClean="0"/>
              <a:pPr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8BCFC-D034-4AF9-8B0F-6814C58E26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ACF1B-F7F4-4C91-B4FF-15347749CF69}" type="datetimeFigureOut">
              <a:rPr lang="en-US" smtClean="0"/>
              <a:pPr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8BCFC-D034-4AF9-8B0F-6814C58E26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ACF1B-F7F4-4C91-B4FF-15347749CF69}" type="datetimeFigureOut">
              <a:rPr lang="en-US" smtClean="0"/>
              <a:pPr/>
              <a:t>11/10/2015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8BCFC-D034-4AF9-8B0F-6814C58E26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ACF1B-F7F4-4C91-B4FF-15347749CF69}" type="datetimeFigureOut">
              <a:rPr lang="en-US" smtClean="0"/>
              <a:pPr/>
              <a:t>11/10/2015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8BCFC-D034-4AF9-8B0F-6814C58E26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ACF1B-F7F4-4C91-B4FF-15347749CF69}" type="datetimeFigureOut">
              <a:rPr lang="en-US" smtClean="0"/>
              <a:pPr/>
              <a:t>11/10/2015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8BCFC-D034-4AF9-8B0F-6814C58E26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ACF1B-F7F4-4C91-B4FF-15347749CF69}" type="datetimeFigureOut">
              <a:rPr lang="en-US" smtClean="0"/>
              <a:pPr/>
              <a:t>11/10/2015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8BCFC-D034-4AF9-8B0F-6814C58E26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ACF1B-F7F4-4C91-B4FF-15347749CF69}" type="datetimeFigureOut">
              <a:rPr lang="en-US" smtClean="0"/>
              <a:pPr/>
              <a:t>11/10/2015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8BCFC-D034-4AF9-8B0F-6814C58E26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ACF1B-F7F4-4C91-B4FF-15347749CF69}" type="datetimeFigureOut">
              <a:rPr lang="en-US" smtClean="0"/>
              <a:pPr/>
              <a:t>11/10/2015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8BCFC-D034-4AF9-8B0F-6814C58E26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ACF1B-F7F4-4C91-B4FF-15347749CF69}" type="datetimeFigureOut">
              <a:rPr lang="en-US" smtClean="0"/>
              <a:pPr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8BCFC-D034-4AF9-8B0F-6814C58E26F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7620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Small Mammal and Grassland Bird Response to Wildfire on the Marfa Grasslands, Texas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2362200"/>
            <a:ext cx="6400800" cy="1959852"/>
          </a:xfrm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Bobby Allcorn, Department of Natural Resource Management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Dr. Bonnie J. Warnock, Dept. Chair, Department of Natural Resource Management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Dr. Christopher </a:t>
            </a:r>
            <a:r>
              <a:rPr lang="en-US" sz="2000" dirty="0" err="1" smtClean="0">
                <a:solidFill>
                  <a:schemeClr val="bg1"/>
                </a:solidFill>
              </a:rPr>
              <a:t>Ritzi</a:t>
            </a:r>
            <a:r>
              <a:rPr lang="en-US" sz="2000" dirty="0" smtClean="0">
                <a:solidFill>
                  <a:schemeClr val="bg1"/>
                </a:solidFill>
              </a:rPr>
              <a:t>, Dept. Chair, Biology, Geology, and Physical Sciences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Dr. Ryan Luna, Assistant Professor, Department of Natural Resource Management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2052" name="Picture 4" descr="http://www.prairieprotectors.com/Dixon%20Water%20Found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1" y="5089996"/>
            <a:ext cx="1981200" cy="1634653"/>
          </a:xfrm>
          <a:prstGeom prst="rect">
            <a:avLst/>
          </a:prstGeom>
          <a:noFill/>
        </p:spPr>
      </p:pic>
      <p:pic>
        <p:nvPicPr>
          <p:cNvPr id="2054" name="Picture 6" descr="http://bloximages.newyork1.vip.townnews.com/oaoa.com/content/tncms/assets/v3/editorial/8/f6/8f6367d6-27f0-5f73-a49c-5e43fa2ea196/504e5043d8d7f.ima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5105400"/>
            <a:ext cx="2114550" cy="1518138"/>
          </a:xfrm>
          <a:prstGeom prst="rect">
            <a:avLst/>
          </a:prstGeom>
          <a:noFill/>
        </p:spPr>
      </p:pic>
      <p:pic>
        <p:nvPicPr>
          <p:cNvPr id="2056" name="Picture 8" descr="http://maxcdn.supergreenme.com/data/files/39299/502a332a2f6b0-Borderlands%20Research%20Institut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0" y="4953000"/>
            <a:ext cx="2057399" cy="17079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chemeClr val="bg1"/>
                </a:solidFill>
              </a:rPr>
              <a:t>Methods</a:t>
            </a:r>
            <a:endParaRPr lang="en-US" u="sng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Sherman live traps (7.6 × 8.9 × 22.9 cm)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Bait: bird seed and peanut mixture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3 seasons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cold dry season (Jan–Mar), warm dry season (May–Jun), and warm wet season (Aug–Sep)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6 consecutive trap nights</a:t>
            </a:r>
          </a:p>
        </p:txBody>
      </p:sp>
      <p:pic>
        <p:nvPicPr>
          <p:cNvPr id="2050" name="Picture 2" descr="C:\Users\Bob\Pictures\iPhone Pics\IMG_08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4286250"/>
            <a:ext cx="3505200" cy="2571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chemeClr val="bg1"/>
                </a:solidFill>
              </a:rPr>
              <a:t>Processing/Analysis</a:t>
            </a:r>
            <a:endParaRPr lang="en-US" u="sng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7244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Common measurements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Total length, tail length, hind foot length, ear size, and weight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Species identification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Mark and release</a:t>
            </a:r>
          </a:p>
          <a:p>
            <a:r>
              <a:rPr lang="en-US" dirty="0" err="1" smtClean="0">
                <a:solidFill>
                  <a:schemeClr val="bg1"/>
                </a:solidFill>
              </a:rPr>
              <a:t>Shumacher-Eschmeyer</a:t>
            </a:r>
            <a:endParaRPr lang="en-US" dirty="0" smtClean="0">
              <a:solidFill>
                <a:schemeClr val="bg1"/>
              </a:solidFill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2-factor ANOVA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Hutcheson t-test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Poisson Regression</a:t>
            </a: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1026" name="Picture 2" descr="C:\Users\Bob\Pictures\iPhone Pics\IMG_10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600200"/>
            <a:ext cx="3429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Results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549350"/>
              </p:ext>
            </p:extLst>
          </p:nvPr>
        </p:nvGraphicFramePr>
        <p:xfrm>
          <a:off x="457200" y="1417638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5169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Mean Small Mammal Population Size</a:t>
            </a:r>
            <a:endParaRPr lang="en-US" sz="3600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9540041"/>
              </p:ext>
            </p:extLst>
          </p:nvPr>
        </p:nvGraphicFramePr>
        <p:xfrm>
          <a:off x="228600" y="1417638"/>
          <a:ext cx="8668528" cy="4983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8197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chemeClr val="bg1"/>
                </a:solidFill>
              </a:rPr>
              <a:t>Diversity</a:t>
            </a:r>
            <a:endParaRPr lang="en-US" u="sng" dirty="0">
              <a:solidFill>
                <a:schemeClr val="bg1"/>
              </a:solidFill>
            </a:endParaRPr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612654"/>
              </p:ext>
            </p:extLst>
          </p:nvPr>
        </p:nvGraphicFramePr>
        <p:xfrm>
          <a:off x="-190500" y="1608083"/>
          <a:ext cx="4953000" cy="281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7762142"/>
              </p:ext>
            </p:extLst>
          </p:nvPr>
        </p:nvGraphicFramePr>
        <p:xfrm>
          <a:off x="-95250" y="4008437"/>
          <a:ext cx="4762500" cy="2849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6670605"/>
              </p:ext>
            </p:extLst>
          </p:nvPr>
        </p:nvGraphicFramePr>
        <p:xfrm>
          <a:off x="3962401" y="1600200"/>
          <a:ext cx="4191000" cy="28225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6099900"/>
              </p:ext>
            </p:extLst>
          </p:nvPr>
        </p:nvGraphicFramePr>
        <p:xfrm>
          <a:off x="4556564" y="4028198"/>
          <a:ext cx="4203154" cy="2849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28384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Shrub Density and Species Richness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Positive relationship during 2013 summer (</a:t>
            </a:r>
            <a:r>
              <a:rPr lang="en-US" dirty="0" err="1" smtClean="0">
                <a:solidFill>
                  <a:schemeClr val="bg1"/>
                </a:solidFill>
              </a:rPr>
              <a:t>Exp</a:t>
            </a:r>
            <a:r>
              <a:rPr lang="en-US" dirty="0" smtClean="0">
                <a:solidFill>
                  <a:schemeClr val="bg1"/>
                </a:solidFill>
              </a:rPr>
              <a:t>(</a:t>
            </a:r>
            <a:r>
              <a:rPr lang="el-GR" dirty="0" smtClean="0">
                <a:solidFill>
                  <a:schemeClr val="bg1"/>
                </a:solidFill>
              </a:rPr>
              <a:t>β</a:t>
            </a:r>
            <a:r>
              <a:rPr lang="en-US" dirty="0" smtClean="0">
                <a:solidFill>
                  <a:schemeClr val="bg1"/>
                </a:solidFill>
              </a:rPr>
              <a:t>) = 2.553, 95% CI [1.194, 5.496], </a:t>
            </a:r>
            <a:r>
              <a:rPr lang="en-US" i="1" dirty="0" smtClean="0">
                <a:solidFill>
                  <a:schemeClr val="bg1"/>
                </a:solidFill>
              </a:rPr>
              <a:t>P</a:t>
            </a:r>
            <a:r>
              <a:rPr lang="en-US" dirty="0" smtClean="0">
                <a:solidFill>
                  <a:schemeClr val="bg1"/>
                </a:solidFill>
              </a:rPr>
              <a:t> = 0.016)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Positive relationship during 2014 winter (</a:t>
            </a:r>
            <a:r>
              <a:rPr lang="en-US" dirty="0" err="1" smtClean="0">
                <a:solidFill>
                  <a:schemeClr val="bg1"/>
                </a:solidFill>
              </a:rPr>
              <a:t>Exp</a:t>
            </a:r>
            <a:r>
              <a:rPr lang="en-US" dirty="0">
                <a:solidFill>
                  <a:schemeClr val="bg1"/>
                </a:solidFill>
              </a:rPr>
              <a:t>(</a:t>
            </a:r>
            <a:r>
              <a:rPr lang="el-GR" dirty="0" smtClean="0">
                <a:solidFill>
                  <a:schemeClr val="bg1"/>
                </a:solidFill>
              </a:rPr>
              <a:t>β</a:t>
            </a:r>
            <a:r>
              <a:rPr lang="en-US" dirty="0" smtClean="0">
                <a:solidFill>
                  <a:schemeClr val="bg1"/>
                </a:solidFill>
              </a:rPr>
              <a:t>) = 2.553, 95% CI [1.194, 5.456], </a:t>
            </a:r>
            <a:r>
              <a:rPr lang="en-US" i="1" dirty="0" smtClean="0">
                <a:solidFill>
                  <a:schemeClr val="bg1"/>
                </a:solidFill>
              </a:rPr>
              <a:t>P</a:t>
            </a:r>
            <a:r>
              <a:rPr lang="en-US" dirty="0" smtClean="0">
                <a:solidFill>
                  <a:schemeClr val="bg1"/>
                </a:solidFill>
              </a:rPr>
              <a:t> = 0.029)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4267200"/>
            <a:ext cx="25146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9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Conclusions</a:t>
            </a:r>
            <a:endParaRPr lang="en-US" u="sng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362200"/>
          </a:xfrm>
          <a:solidFill>
            <a:schemeClr val="bg1">
              <a:alpha val="39000"/>
            </a:schemeClr>
          </a:solidFill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 combination of fire and drought can be detrimental to small mammal populations</a:t>
            </a:r>
          </a:p>
          <a:p>
            <a:r>
              <a:rPr lang="en-US" dirty="0" smtClean="0"/>
              <a:t>Small mammal populations can rebound quickly with precipitation  </a:t>
            </a:r>
          </a:p>
          <a:p>
            <a:r>
              <a:rPr lang="en-US" dirty="0" smtClean="0"/>
              <a:t>Diversity takes time</a:t>
            </a:r>
          </a:p>
          <a:p>
            <a:r>
              <a:rPr lang="en-US" dirty="0" smtClean="0"/>
              <a:t>Shrubs might play an important role at different times</a:t>
            </a:r>
          </a:p>
        </p:txBody>
      </p:sp>
    </p:spTree>
    <p:extLst>
      <p:ext uri="{BB962C8B-B14F-4D97-AF65-F5344CB8AC3E}">
        <p14:creationId xmlns:p14="http://schemas.microsoft.com/office/powerpoint/2010/main" val="150274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36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862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Essential to their environment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Indicator of ecosystem health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Declining populations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13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Grassland Bird Response to Fire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910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Few direct deaths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Immediate decrease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Rebound quickly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528" y="1417638"/>
            <a:ext cx="4080272" cy="544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25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Methods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Point count surveys during summer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24 points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Everything within 100m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Rangefinder for distances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Flushing transects during winter (1km)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12 transects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Rangefinder for distances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GPS for angles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44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all5123\Desktop\winners\BIOfigure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chemeClr val="bg1"/>
                </a:solidFill>
              </a:rPr>
              <a:t>Objectives</a:t>
            </a:r>
            <a:endParaRPr lang="en-US" u="sng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tx2">
              <a:lumMod val="75000"/>
              <a:alpha val="29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Small Mammals</a:t>
            </a:r>
          </a:p>
          <a:p>
            <a:r>
              <a:rPr lang="en-US" dirty="0">
                <a:solidFill>
                  <a:schemeClr val="bg1"/>
                </a:solidFill>
              </a:rPr>
              <a:t>P</a:t>
            </a:r>
            <a:r>
              <a:rPr lang="en-US" dirty="0" smtClean="0">
                <a:solidFill>
                  <a:schemeClr val="bg1"/>
                </a:solidFill>
              </a:rPr>
              <a:t>opulation size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Diversity</a:t>
            </a:r>
          </a:p>
          <a:p>
            <a:r>
              <a:rPr lang="en-US" dirty="0">
                <a:solidFill>
                  <a:schemeClr val="bg1"/>
                </a:solidFill>
              </a:rPr>
              <a:t>S</a:t>
            </a:r>
            <a:r>
              <a:rPr lang="en-US" dirty="0" smtClean="0">
                <a:solidFill>
                  <a:schemeClr val="bg1"/>
                </a:solidFill>
              </a:rPr>
              <a:t>hrub density and species richness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Grassland Birds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Species richness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Species occupation of burned and unburned areas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Species occupation of ecological sites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Density</a:t>
            </a: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648" y="0"/>
            <a:ext cx="9144000" cy="68816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Methods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Richness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Mean number of species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Ecological Site and Burn Status occupation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Chi-square contingency table analysis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Minimum mean expected frequency of 6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Density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Program Distance 6.2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Only for Winter Surveys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Used 100m truncation point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Picked best model based on </a:t>
            </a:r>
            <a:r>
              <a:rPr lang="en-US" dirty="0" err="1" smtClean="0">
                <a:solidFill>
                  <a:schemeClr val="bg1"/>
                </a:solidFill>
              </a:rPr>
              <a:t>AICc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15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Species Richness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318749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5075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5483"/>
            <a:ext cx="9144000" cy="51922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909" y="114842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Eco Site and Burn Status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tx2">
              <a:alpha val="26000"/>
            </a:schemeClr>
          </a:solidFill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Summer 2013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Burn Status had an effect (</a:t>
            </a:r>
            <a:r>
              <a:rPr lang="en-US" i="1" dirty="0" smtClean="0">
                <a:solidFill>
                  <a:schemeClr val="bg1"/>
                </a:solidFill>
              </a:rPr>
              <a:t>P </a:t>
            </a:r>
            <a:r>
              <a:rPr lang="en-US" dirty="0" smtClean="0">
                <a:solidFill>
                  <a:schemeClr val="bg1"/>
                </a:solidFill>
              </a:rPr>
              <a:t>= 0.021)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Summer 2014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Eco Site had an effect (</a:t>
            </a:r>
            <a:r>
              <a:rPr lang="en-US" i="1" dirty="0" smtClean="0">
                <a:solidFill>
                  <a:schemeClr val="bg1"/>
                </a:solidFill>
              </a:rPr>
              <a:t>P</a:t>
            </a:r>
            <a:r>
              <a:rPr lang="en-US" dirty="0" smtClean="0">
                <a:solidFill>
                  <a:schemeClr val="bg1"/>
                </a:solidFill>
              </a:rPr>
              <a:t> &lt; 0.001)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Winter 2014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Burn Status and Eco Site had an effect (P &lt; 0.001)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Winter 2015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Eco Site had an effect (</a:t>
            </a:r>
            <a:r>
              <a:rPr lang="en-US" i="1" dirty="0" smtClean="0">
                <a:solidFill>
                  <a:schemeClr val="bg1"/>
                </a:solidFill>
              </a:rPr>
              <a:t>P</a:t>
            </a:r>
            <a:r>
              <a:rPr lang="en-US" dirty="0" smtClean="0">
                <a:solidFill>
                  <a:schemeClr val="bg1"/>
                </a:solidFill>
              </a:rPr>
              <a:t> &lt; 0.001)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95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Density</a:t>
            </a:r>
            <a:endParaRPr lang="en-US" u="sng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175569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323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Grassland birds respond quickly</a:t>
            </a:r>
          </a:p>
          <a:p>
            <a:r>
              <a:rPr lang="en-US" dirty="0" smtClean="0"/>
              <a:t>Density still lags behind</a:t>
            </a:r>
          </a:p>
          <a:p>
            <a:r>
              <a:rPr lang="en-US" dirty="0" smtClean="0"/>
              <a:t>Reinforces knowledge of grassland bird populations</a:t>
            </a:r>
          </a:p>
        </p:txBody>
      </p:sp>
    </p:spTree>
    <p:extLst>
      <p:ext uri="{BB962C8B-B14F-4D97-AF65-F5344CB8AC3E}">
        <p14:creationId xmlns:p14="http://schemas.microsoft.com/office/powerpoint/2010/main" val="18175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chemeClr val="bg1"/>
                </a:solidFill>
              </a:rPr>
              <a:t>Acknowledgments</a:t>
            </a:r>
            <a:endParaRPr lang="en-US" u="sng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720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God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Committee Members</a:t>
            </a:r>
          </a:p>
          <a:p>
            <a:r>
              <a:rPr lang="en-US" dirty="0" err="1" smtClean="0">
                <a:solidFill>
                  <a:schemeClr val="bg1"/>
                </a:solidFill>
              </a:rPr>
              <a:t>Sul</a:t>
            </a:r>
            <a:r>
              <a:rPr lang="en-US" dirty="0" smtClean="0">
                <a:solidFill>
                  <a:schemeClr val="bg1"/>
                </a:solidFill>
              </a:rPr>
              <a:t> Ross Faculty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Dixon Water Foundation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East Hip-O Ranch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Houston Safari Club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Borderlands Research Institute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Family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Volunteers/Grad students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146" name="Picture 2" descr="C:\Users\Bob\Pictures\iPhone Pics\IMG_11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371600"/>
            <a:ext cx="3943350" cy="5257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7487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chemeClr val="bg1"/>
                </a:solidFill>
              </a:rPr>
              <a:t>Questions?</a:t>
            </a:r>
            <a:endParaRPr lang="en-US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8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chemeClr val="bg1"/>
                </a:solidFill>
              </a:rPr>
              <a:t>Fire</a:t>
            </a:r>
            <a:endParaRPr lang="en-US" u="sng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Past fires were a regular occurrence.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European settlement lead to suppression.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Increased fuel loads on unburned areas have lead to an increased frequency and intensity of fires.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078" name="Picture 6" descr="http://www.ericgarland.co/wp-content/uploads/pix/2012/07/grass-fi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09516"/>
            <a:ext cx="9144000" cy="2348484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1066800" y="6596390"/>
            <a:ext cx="66294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http://www.ericgarland.co/wp-content/uploads/pix/2012/07/grass-fire.jpg</a:t>
            </a:r>
            <a:endParaRPr lang="en-US" sz="11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chemeClr val="bg1"/>
                </a:solidFill>
              </a:rPr>
              <a:t>Rock House Fire</a:t>
            </a:r>
            <a:endParaRPr lang="en-US" u="sng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April 2011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&lt; 127,000 ha (314,444 ac)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34 days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596390"/>
            <a:ext cx="9144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http://wildfiretoday.com/wp-content/uploads/2011/04/McDonald-Observatory-Hobby-Eberly-Telescope.jpg</a:t>
            </a:r>
            <a:endParaRPr lang="en-US" sz="11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378"/>
            <a:ext cx="8229600" cy="1143000"/>
          </a:xfrm>
        </p:spPr>
        <p:txBody>
          <a:bodyPr/>
          <a:lstStyle/>
          <a:p>
            <a:r>
              <a:rPr lang="en-US" u="sng" dirty="0" smtClean="0">
                <a:solidFill>
                  <a:schemeClr val="bg1"/>
                </a:solidFill>
              </a:rPr>
              <a:t>Study Site</a:t>
            </a:r>
            <a:endParaRPr lang="en-US" u="sng" dirty="0">
              <a:solidFill>
                <a:schemeClr val="bg1"/>
              </a:solidFill>
            </a:endParaRPr>
          </a:p>
        </p:txBody>
      </p:sp>
      <p:pic>
        <p:nvPicPr>
          <p:cNvPr id="4099" name="Picture 3" descr="G:\Research Methods\Study Area Bett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318" y="990600"/>
            <a:ext cx="5299364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 smtClean="0">
                <a:solidFill>
                  <a:schemeClr val="bg1"/>
                </a:solidFill>
              </a:rPr>
              <a:t>Why</a:t>
            </a:r>
            <a:endParaRPr lang="en-US" u="sng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143000"/>
            <a:ext cx="5181600" cy="4525963"/>
          </a:xfrm>
        </p:spPr>
        <p:txBody>
          <a:bodyPr/>
          <a:lstStyle/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Vegetation Manipulation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Prey base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Disease Vectors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Indicators of Ecosystem  Health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Bob\Pictures\iPhone Pics\IMG_1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651000"/>
            <a:ext cx="3352800" cy="447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chemeClr val="bg1"/>
                </a:solidFill>
              </a:rPr>
              <a:t>Small Mammal Fire Response</a:t>
            </a:r>
            <a:endParaRPr lang="en-US" u="sng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816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Immediate Decrease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Immigration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Increased Predation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Lack of food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Short gestation and weaning periods</a:t>
            </a:r>
          </a:p>
        </p:txBody>
      </p:sp>
      <p:pic>
        <p:nvPicPr>
          <p:cNvPr id="5122" name="Picture 2" descr="C:\Users\Bob\Pictures\iPhone Pics\IMG_11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524000"/>
            <a:ext cx="3371850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chemeClr val="bg1"/>
                </a:solidFill>
              </a:rPr>
              <a:t>Methods</a:t>
            </a:r>
            <a:endParaRPr lang="en-US" u="sng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43400" cy="4648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24 Random sampling points (12 burned, 12 unburned)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4 burned and 4 unburned for each ecological site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075" name="Picture 3" descr="G:\Research Methods\SM better point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398" y="1295400"/>
            <a:ext cx="3846367" cy="5376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chemeClr val="bg1"/>
                </a:solidFill>
              </a:rPr>
              <a:t>Trapping Layout</a:t>
            </a:r>
            <a:endParaRPr lang="en-US" u="sng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029200" cy="45259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3×3 grid (10 m between traps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Assess shrub density (High, Low, No)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Add two 3×3 grids for remaining shrub density within 100 m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52" name="Picture 4" descr="G:\Research Methods\sm sampling layou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371600"/>
            <a:ext cx="1986828" cy="2700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rall5123\Desktop\winners\_MG_149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7309" y="4343400"/>
            <a:ext cx="3509010" cy="2339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2552</TotalTime>
  <Words>610</Words>
  <Application>Microsoft Office PowerPoint</Application>
  <PresentationFormat>On-screen Show (4:3)</PresentationFormat>
  <Paragraphs>138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Times New Roman</vt:lpstr>
      <vt:lpstr>Office Theme</vt:lpstr>
      <vt:lpstr>Small Mammal and Grassland Bird Response to Wildfire on the Marfa Grasslands, Texas</vt:lpstr>
      <vt:lpstr>Objectives</vt:lpstr>
      <vt:lpstr>Fire</vt:lpstr>
      <vt:lpstr>Rock House Fire</vt:lpstr>
      <vt:lpstr>Study Site</vt:lpstr>
      <vt:lpstr>Why</vt:lpstr>
      <vt:lpstr>Small Mammal Fire Response</vt:lpstr>
      <vt:lpstr>Methods</vt:lpstr>
      <vt:lpstr>Trapping Layout</vt:lpstr>
      <vt:lpstr>Methods</vt:lpstr>
      <vt:lpstr>Processing/Analysis</vt:lpstr>
      <vt:lpstr>Results</vt:lpstr>
      <vt:lpstr>Mean Small Mammal Population Size</vt:lpstr>
      <vt:lpstr>Diversity</vt:lpstr>
      <vt:lpstr>Shrub Density and Species Richness</vt:lpstr>
      <vt:lpstr>Conclusions</vt:lpstr>
      <vt:lpstr>Why</vt:lpstr>
      <vt:lpstr>Grassland Bird Response to Fire</vt:lpstr>
      <vt:lpstr>Methods</vt:lpstr>
      <vt:lpstr>Methods</vt:lpstr>
      <vt:lpstr>Species Richness</vt:lpstr>
      <vt:lpstr>Eco Site and Burn Status</vt:lpstr>
      <vt:lpstr>Density</vt:lpstr>
      <vt:lpstr>Conclusions</vt:lpstr>
      <vt:lpstr>Acknowledgments</vt:lpstr>
      <vt:lpstr>Questions?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Evaluating Effects of Fire on Small Mammal Populations</dc:title>
  <dc:creator>Bobby</dc:creator>
  <cp:lastModifiedBy>Allcorn, Robert</cp:lastModifiedBy>
  <cp:revision>94</cp:revision>
  <dcterms:created xsi:type="dcterms:W3CDTF">2013-04-23T19:06:43Z</dcterms:created>
  <dcterms:modified xsi:type="dcterms:W3CDTF">2015-11-10T19:28:04Z</dcterms:modified>
</cp:coreProperties>
</file>