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68" r:id="rId5"/>
    <p:sldId id="263" r:id="rId6"/>
    <p:sldId id="264" r:id="rId7"/>
    <p:sldId id="265" r:id="rId8"/>
    <p:sldId id="260" r:id="rId9"/>
    <p:sldId id="261" r:id="rId10"/>
    <p:sldId id="259" r:id="rId11"/>
    <p:sldId id="25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62" r:id="rId22"/>
    <p:sldId id="27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>
        <p:scale>
          <a:sx n="109" d="100"/>
          <a:sy n="109" d="100"/>
        </p:scale>
        <p:origin x="-1020" y="19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search\Quadrats\FINALs\RESULTS\PosterforPortlan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search\Quadrats\FINALs\RESULTS\PosterforPortla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87595931242541E-2"/>
          <c:y val="3.0459587613276735E-2"/>
          <c:w val="0.93846104099372896"/>
          <c:h val="0.90081159608135408"/>
        </c:manualLayout>
      </c:layout>
      <c:barChart>
        <c:barDir val="col"/>
        <c:grouping val="clustered"/>
        <c:varyColors val="0"/>
        <c:ser>
          <c:idx val="0"/>
          <c:order val="0"/>
          <c:tx>
            <c:v>Nitrates-N </c:v>
          </c:tx>
          <c:invertIfNegative val="0"/>
          <c:cat>
            <c:strRef>
              <c:f>SoilData!$N$38:$S$38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SoilData!$N$39:$S$39</c:f>
              <c:numCache>
                <c:formatCode>0</c:formatCode>
                <c:ptCount val="6"/>
                <c:pt idx="0" formatCode="General">
                  <c:v>45</c:v>
                </c:pt>
                <c:pt idx="1">
                  <c:v>32</c:v>
                </c:pt>
                <c:pt idx="2">
                  <c:v>18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Phosphorous</c:v>
          </c:tx>
          <c:invertIfNegative val="0"/>
          <c:cat>
            <c:strRef>
              <c:f>SoilData!$N$38:$S$38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SoilData!$N$40:$S$40</c:f>
              <c:numCache>
                <c:formatCode>0</c:formatCode>
                <c:ptCount val="6"/>
                <c:pt idx="0" formatCode="General">
                  <c:v>31</c:v>
                </c:pt>
                <c:pt idx="1">
                  <c:v>44</c:v>
                </c:pt>
                <c:pt idx="2">
                  <c:v>40</c:v>
                </c:pt>
                <c:pt idx="3">
                  <c:v>27</c:v>
                </c:pt>
                <c:pt idx="4">
                  <c:v>45</c:v>
                </c:pt>
                <c:pt idx="5">
                  <c:v>36</c:v>
                </c:pt>
              </c:numCache>
            </c:numRef>
          </c:val>
        </c:ser>
        <c:ser>
          <c:idx val="2"/>
          <c:order val="2"/>
          <c:tx>
            <c:v>Sulfur</c:v>
          </c:tx>
          <c:invertIfNegative val="0"/>
          <c:cat>
            <c:strRef>
              <c:f>SoilData!$N$38:$S$38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SoilData!$N$41:$S$41</c:f>
              <c:numCache>
                <c:formatCode>0</c:formatCode>
                <c:ptCount val="6"/>
                <c:pt idx="0" formatCode="General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v>Sodium</c:v>
          </c:tx>
          <c:invertIfNegative val="0"/>
          <c:cat>
            <c:strRef>
              <c:f>SoilData!$N$38:$S$38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SoilData!$N$42:$S$42</c:f>
              <c:numCache>
                <c:formatCode>0</c:formatCode>
                <c:ptCount val="6"/>
                <c:pt idx="0" formatCode="General">
                  <c:v>6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</c:ser>
        <c:ser>
          <c:idx val="4"/>
          <c:order val="4"/>
          <c:tx>
            <c:v>Ammonia</c:v>
          </c:tx>
          <c:invertIfNegative val="0"/>
          <c:cat>
            <c:strRef>
              <c:f>SoilData!$N$38:$S$38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SoilData!$N$43:$S$43</c:f>
              <c:numCache>
                <c:formatCode>General</c:formatCode>
                <c:ptCount val="6"/>
                <c:pt idx="0" formatCode="0">
                  <c:v>2</c:v>
                </c:pt>
                <c:pt idx="1">
                  <c:v>11</c:v>
                </c:pt>
                <c:pt idx="2" formatCode="0">
                  <c:v>5.7</c:v>
                </c:pt>
                <c:pt idx="3" formatCode="0">
                  <c:v>2.6333329999999999</c:v>
                </c:pt>
                <c:pt idx="4" formatCode="0">
                  <c:v>3.0333329999999998</c:v>
                </c:pt>
                <c:pt idx="5" formatCode="0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35520"/>
        <c:axId val="85437440"/>
      </c:barChart>
      <c:catAx>
        <c:axId val="8543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85437440"/>
        <c:crosses val="autoZero"/>
        <c:auto val="1"/>
        <c:lblAlgn val="ctr"/>
        <c:lblOffset val="100"/>
        <c:noMultiLvlLbl val="0"/>
      </c:catAx>
      <c:valAx>
        <c:axId val="85437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543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59294881717765"/>
          <c:y val="1.1708412991582954E-4"/>
          <c:w val="0.24165956319680224"/>
          <c:h val="0.17123337977814501"/>
        </c:manualLayout>
      </c:layout>
      <c:overlay val="0"/>
      <c:spPr>
        <a:ln>
          <a:solidFill>
            <a:schemeClr val="bg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852150043744533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Potassium (K)</c:v>
          </c:tx>
          <c:invertIfNegative val="0"/>
          <c:cat>
            <c:strRef>
              <c:f>SoilData!$N$45:$S$45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SoilData!$N$46:$S$46</c:f>
              <c:numCache>
                <c:formatCode>General</c:formatCode>
                <c:ptCount val="6"/>
                <c:pt idx="0" formatCode="0">
                  <c:v>308</c:v>
                </c:pt>
                <c:pt idx="1">
                  <c:v>425</c:v>
                </c:pt>
                <c:pt idx="2" formatCode="0">
                  <c:v>414</c:v>
                </c:pt>
                <c:pt idx="3" formatCode="0">
                  <c:v>334</c:v>
                </c:pt>
                <c:pt idx="4" formatCode="0">
                  <c:v>406</c:v>
                </c:pt>
                <c:pt idx="5" formatCode="0">
                  <c:v>439</c:v>
                </c:pt>
              </c:numCache>
            </c:numRef>
          </c:val>
        </c:ser>
        <c:ser>
          <c:idx val="1"/>
          <c:order val="1"/>
          <c:tx>
            <c:v>Calcium (Ca)</c:v>
          </c:tx>
          <c:invertIfNegative val="0"/>
          <c:cat>
            <c:strRef>
              <c:f>SoilData!$N$45:$S$45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SoilData!$N$47:$S$47</c:f>
              <c:numCache>
                <c:formatCode>General</c:formatCode>
                <c:ptCount val="6"/>
                <c:pt idx="0" formatCode="0">
                  <c:v>1888</c:v>
                </c:pt>
                <c:pt idx="1">
                  <c:v>1740</c:v>
                </c:pt>
                <c:pt idx="2" formatCode="0">
                  <c:v>1972</c:v>
                </c:pt>
                <c:pt idx="3" formatCode="0">
                  <c:v>1955</c:v>
                </c:pt>
                <c:pt idx="4" formatCode="0">
                  <c:v>1540</c:v>
                </c:pt>
                <c:pt idx="5" formatCode="0">
                  <c:v>1941</c:v>
                </c:pt>
              </c:numCache>
            </c:numRef>
          </c:val>
        </c:ser>
        <c:ser>
          <c:idx val="2"/>
          <c:order val="2"/>
          <c:tx>
            <c:v>Magnesium (Mg)</c:v>
          </c:tx>
          <c:invertIfNegative val="0"/>
          <c:cat>
            <c:strRef>
              <c:f>SoilData!$N$45:$S$45</c:f>
              <c:strCache>
                <c:ptCount val="6"/>
                <c:pt idx="0">
                  <c:v>ESBS</c:v>
                </c:pt>
                <c:pt idx="1">
                  <c:v>ESTS</c:v>
                </c:pt>
                <c:pt idx="2">
                  <c:v>ESUS</c:v>
                </c:pt>
                <c:pt idx="3">
                  <c:v>LSBS</c:v>
                </c:pt>
                <c:pt idx="4">
                  <c:v>LSTS</c:v>
                </c:pt>
                <c:pt idx="5">
                  <c:v>LSUS</c:v>
                </c:pt>
              </c:strCache>
            </c:strRef>
          </c:cat>
          <c:val>
            <c:numRef>
              <c:f>SoilData!$N$48:$S$48</c:f>
              <c:numCache>
                <c:formatCode>General</c:formatCode>
                <c:ptCount val="6"/>
                <c:pt idx="0" formatCode="0">
                  <c:v>161</c:v>
                </c:pt>
                <c:pt idx="1">
                  <c:v>301</c:v>
                </c:pt>
                <c:pt idx="2" formatCode="0">
                  <c:v>298</c:v>
                </c:pt>
                <c:pt idx="3" formatCode="0">
                  <c:v>163</c:v>
                </c:pt>
                <c:pt idx="4" formatCode="0">
                  <c:v>286</c:v>
                </c:pt>
                <c:pt idx="5" formatCode="0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06368"/>
        <c:axId val="85308160"/>
      </c:barChart>
      <c:catAx>
        <c:axId val="853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308160"/>
        <c:crosses val="autoZero"/>
        <c:auto val="1"/>
        <c:lblAlgn val="ctr"/>
        <c:lblOffset val="100"/>
        <c:noMultiLvlLbl val="0"/>
      </c:catAx>
      <c:valAx>
        <c:axId val="853081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85306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925904766636031"/>
          <c:y val="3.1819749072920845E-3"/>
          <c:w val="0.24796327115262018"/>
          <c:h val="0.13470356646595646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9736056410144E-2"/>
          <c:y val="9.4599925222873568E-2"/>
          <c:w val="0.88683212923126886"/>
          <c:h val="0.73642606497377661"/>
        </c:manualLayout>
      </c:layout>
      <c:barChart>
        <c:barDir val="col"/>
        <c:grouping val="clustered"/>
        <c:varyColors val="0"/>
        <c:ser>
          <c:idx val="1"/>
          <c:order val="0"/>
          <c:tx>
            <c:v>Burned Area (Early Summer)</c:v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BasalCover!$C$5:$F$5</c:f>
                <c:numCache>
                  <c:formatCode>General</c:formatCode>
                  <c:ptCount val="4"/>
                  <c:pt idx="0">
                    <c:v>2.5013618949103527</c:v>
                  </c:pt>
                  <c:pt idx="1">
                    <c:v>0.97637579055532775</c:v>
                  </c:pt>
                  <c:pt idx="2">
                    <c:v>0.95929102696980084</c:v>
                  </c:pt>
                  <c:pt idx="3">
                    <c:v>0.43289604960160505</c:v>
                  </c:pt>
                </c:numCache>
              </c:numRef>
            </c:plus>
            <c:minus>
              <c:numRef>
                <c:f>BasalCover!$C$5:$F$5</c:f>
                <c:numCache>
                  <c:formatCode>General</c:formatCode>
                  <c:ptCount val="4"/>
                  <c:pt idx="0">
                    <c:v>2.5013618949103527</c:v>
                  </c:pt>
                  <c:pt idx="1">
                    <c:v>0.97637579055532775</c:v>
                  </c:pt>
                  <c:pt idx="2">
                    <c:v>0.95929102696980084</c:v>
                  </c:pt>
                  <c:pt idx="3">
                    <c:v>0.43289604960160505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BasalCover!$O$24:$R$24</c:f>
              <c:numCache>
                <c:formatCode>General</c:formatCode>
                <c:ptCount val="4"/>
                <c:pt idx="0">
                  <c:v>5.1969696969696999</c:v>
                </c:pt>
                <c:pt idx="1">
                  <c:v>0.9242424242424242</c:v>
                </c:pt>
                <c:pt idx="2">
                  <c:v>1.303030303030303</c:v>
                </c:pt>
                <c:pt idx="3">
                  <c:v>1.2121212121212122</c:v>
                </c:pt>
              </c:numCache>
            </c:numRef>
          </c:val>
        </c:ser>
        <c:ser>
          <c:idx val="2"/>
          <c:order val="1"/>
          <c:tx>
            <c:v>Burned Area (Late Summer</c:v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BasalCover!$C$24:$F$24</c:f>
                <c:numCache>
                  <c:formatCode>General</c:formatCode>
                  <c:ptCount val="4"/>
                  <c:pt idx="0">
                    <c:v>4.5253443108394391</c:v>
                  </c:pt>
                  <c:pt idx="1">
                    <c:v>1.5149542735901229</c:v>
                  </c:pt>
                  <c:pt idx="2">
                    <c:v>1.0440309919767587</c:v>
                  </c:pt>
                  <c:pt idx="3">
                    <c:v>0.37120530010228292</c:v>
                  </c:pt>
                </c:numCache>
              </c:numRef>
            </c:plus>
            <c:minus>
              <c:numRef>
                <c:f>BasalCover!$C$24:$F$24</c:f>
                <c:numCache>
                  <c:formatCode>General</c:formatCode>
                  <c:ptCount val="4"/>
                  <c:pt idx="0">
                    <c:v>4.5253443108394391</c:v>
                  </c:pt>
                  <c:pt idx="1">
                    <c:v>1.5149542735901229</c:v>
                  </c:pt>
                  <c:pt idx="2">
                    <c:v>1.0440309919767587</c:v>
                  </c:pt>
                  <c:pt idx="3">
                    <c:v>0.37120530010228292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BasalCover!$O$29:$R$29</c:f>
              <c:numCache>
                <c:formatCode>General</c:formatCode>
                <c:ptCount val="4"/>
                <c:pt idx="0">
                  <c:v>10.121212121212121</c:v>
                </c:pt>
                <c:pt idx="1">
                  <c:v>2.3181818181818183</c:v>
                </c:pt>
                <c:pt idx="2">
                  <c:v>2.3636363636363638</c:v>
                </c:pt>
                <c:pt idx="3">
                  <c:v>0.60606060606060608</c:v>
                </c:pt>
              </c:numCache>
            </c:numRef>
          </c:val>
        </c:ser>
        <c:ser>
          <c:idx val="3"/>
          <c:order val="2"/>
          <c:tx>
            <c:v>Trampled Area (Early Summer)</c:v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BasalCover!$C$10:$F$10</c:f>
                <c:numCache>
                  <c:formatCode>General</c:formatCode>
                  <c:ptCount val="4"/>
                  <c:pt idx="0">
                    <c:v>6.1554122033144418</c:v>
                  </c:pt>
                  <c:pt idx="1">
                    <c:v>2.2238264820876408</c:v>
                  </c:pt>
                  <c:pt idx="2">
                    <c:v>1.0080394155499559</c:v>
                  </c:pt>
                  <c:pt idx="3">
                    <c:v>0.14848212004091318</c:v>
                  </c:pt>
                </c:numCache>
              </c:numRef>
            </c:plus>
            <c:minus>
              <c:numRef>
                <c:f>BasalCover!$C$10:$F$10</c:f>
                <c:numCache>
                  <c:formatCode>General</c:formatCode>
                  <c:ptCount val="4"/>
                  <c:pt idx="0">
                    <c:v>6.1554122033144418</c:v>
                  </c:pt>
                  <c:pt idx="1">
                    <c:v>2.2238264820876408</c:v>
                  </c:pt>
                  <c:pt idx="2">
                    <c:v>1.0080394155499559</c:v>
                  </c:pt>
                  <c:pt idx="3">
                    <c:v>0.14848212004091318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BasalCover!$O$34:$R$34</c:f>
              <c:numCache>
                <c:formatCode>General</c:formatCode>
                <c:ptCount val="4"/>
                <c:pt idx="0">
                  <c:v>10.272727272727273</c:v>
                </c:pt>
                <c:pt idx="1">
                  <c:v>1.9696969696969697</c:v>
                </c:pt>
                <c:pt idx="2">
                  <c:v>1.8333333333333333</c:v>
                </c:pt>
                <c:pt idx="3">
                  <c:v>7.575757575757576E-2</c:v>
                </c:pt>
              </c:numCache>
            </c:numRef>
          </c:val>
        </c:ser>
        <c:ser>
          <c:idx val="4"/>
          <c:order val="3"/>
          <c:tx>
            <c:v>Trampled Area (Late Summer)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BasalCover!$C$29:$F$29</c:f>
                <c:numCache>
                  <c:formatCode>General</c:formatCode>
                  <c:ptCount val="4"/>
                  <c:pt idx="0">
                    <c:v>8.8649359373058925</c:v>
                  </c:pt>
                  <c:pt idx="1">
                    <c:v>3.8836306752172298</c:v>
                  </c:pt>
                  <c:pt idx="2">
                    <c:v>0.95943465706343078</c:v>
                  </c:pt>
                  <c:pt idx="3">
                    <c:v>0.24901208539107433</c:v>
                  </c:pt>
                </c:numCache>
              </c:numRef>
            </c:plus>
            <c:minus>
              <c:numRef>
                <c:f>BasalCover!$C$29:$F$29</c:f>
                <c:numCache>
                  <c:formatCode>General</c:formatCode>
                  <c:ptCount val="4"/>
                  <c:pt idx="0">
                    <c:v>8.8649359373058925</c:v>
                  </c:pt>
                  <c:pt idx="1">
                    <c:v>3.8836306752172298</c:v>
                  </c:pt>
                  <c:pt idx="2">
                    <c:v>0.95943465706343078</c:v>
                  </c:pt>
                  <c:pt idx="3">
                    <c:v>0.24901208539107433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BasalCover!$O$39:$R$39</c:f>
              <c:numCache>
                <c:formatCode>General</c:formatCode>
                <c:ptCount val="4"/>
                <c:pt idx="0">
                  <c:v>16.848484848484848</c:v>
                </c:pt>
                <c:pt idx="1">
                  <c:v>6.3636363636363633</c:v>
                </c:pt>
                <c:pt idx="2">
                  <c:v>1.2272727272727273</c:v>
                </c:pt>
                <c:pt idx="3">
                  <c:v>0.22727272727272727</c:v>
                </c:pt>
              </c:numCache>
            </c:numRef>
          </c:val>
        </c:ser>
        <c:ser>
          <c:idx val="5"/>
          <c:order val="4"/>
          <c:tx>
            <c:v>Unburned Area (Early Summer)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BasalCover!$C$15:$F$15</c:f>
                <c:numCache>
                  <c:formatCode>General</c:formatCode>
                  <c:ptCount val="4"/>
                  <c:pt idx="0">
                    <c:v>4.6261951057232986</c:v>
                  </c:pt>
                  <c:pt idx="1">
                    <c:v>0.94510939734999255</c:v>
                  </c:pt>
                  <c:pt idx="2">
                    <c:v>0.48256689013296789</c:v>
                  </c:pt>
                  <c:pt idx="3">
                    <c:v>0.42323916084317359</c:v>
                  </c:pt>
                </c:numCache>
              </c:numRef>
            </c:plus>
            <c:minus>
              <c:numRef>
                <c:f>BasalCover!$C$15:$F$15</c:f>
                <c:numCache>
                  <c:formatCode>General</c:formatCode>
                  <c:ptCount val="4"/>
                  <c:pt idx="0">
                    <c:v>4.6261951057232986</c:v>
                  </c:pt>
                  <c:pt idx="1">
                    <c:v>0.94510939734999255</c:v>
                  </c:pt>
                  <c:pt idx="2">
                    <c:v>0.48256689013296789</c:v>
                  </c:pt>
                  <c:pt idx="3">
                    <c:v>0.42323916084317359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BasalCover!$O$44:$R$44</c:f>
              <c:numCache>
                <c:formatCode>General</c:formatCode>
                <c:ptCount val="4"/>
                <c:pt idx="0">
                  <c:v>6.4090909090909092</c:v>
                </c:pt>
                <c:pt idx="1">
                  <c:v>0.77272727272727271</c:v>
                </c:pt>
                <c:pt idx="2">
                  <c:v>1.2121212121212122</c:v>
                </c:pt>
                <c:pt idx="3">
                  <c:v>0.98484848484848486</c:v>
                </c:pt>
              </c:numCache>
            </c:numRef>
          </c:val>
        </c:ser>
        <c:ser>
          <c:idx val="6"/>
          <c:order val="5"/>
          <c:tx>
            <c:v>Unburned Area (Late Summer)</c:v>
          </c:tx>
          <c:spPr>
            <a:solidFill>
              <a:srgbClr val="00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BasalCover!$C$34:$F$34</c:f>
                <c:numCache>
                  <c:formatCode>General</c:formatCode>
                  <c:ptCount val="4"/>
                  <c:pt idx="0">
                    <c:v>7.0577051972923037</c:v>
                  </c:pt>
                  <c:pt idx="1">
                    <c:v>4.3019859704518861</c:v>
                  </c:pt>
                  <c:pt idx="2">
                    <c:v>0.55680795015342444</c:v>
                  </c:pt>
                  <c:pt idx="3">
                    <c:v>0.31057263623316556</c:v>
                  </c:pt>
                </c:numCache>
              </c:numRef>
            </c:plus>
            <c:minus>
              <c:numRef>
                <c:f>BasalCover!$C$34:$F$34</c:f>
                <c:numCache>
                  <c:formatCode>General</c:formatCode>
                  <c:ptCount val="4"/>
                  <c:pt idx="0">
                    <c:v>7.0577051972923037</c:v>
                  </c:pt>
                  <c:pt idx="1">
                    <c:v>4.3019859704518861</c:v>
                  </c:pt>
                  <c:pt idx="2">
                    <c:v>0.55680795015342444</c:v>
                  </c:pt>
                  <c:pt idx="3">
                    <c:v>0.31057263623316556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BasalCover!$B$2:$E$2</c:f>
              <c:strCache>
                <c:ptCount val="4"/>
                <c:pt idx="0">
                  <c:v>Perennial Grasses</c:v>
                </c:pt>
                <c:pt idx="1">
                  <c:v>Annual Grasses</c:v>
                </c:pt>
                <c:pt idx="2">
                  <c:v>Perennial Forbs</c:v>
                </c:pt>
                <c:pt idx="3">
                  <c:v>Annual Forbs</c:v>
                </c:pt>
              </c:strCache>
            </c:strRef>
          </c:cat>
          <c:val>
            <c:numRef>
              <c:f>BasalCover!$O$49:$R$49</c:f>
              <c:numCache>
                <c:formatCode>General</c:formatCode>
                <c:ptCount val="4"/>
                <c:pt idx="0">
                  <c:v>14.060606060606061</c:v>
                </c:pt>
                <c:pt idx="1">
                  <c:v>3.8787878787878789</c:v>
                </c:pt>
                <c:pt idx="2">
                  <c:v>0.90909090909090906</c:v>
                </c:pt>
                <c:pt idx="3">
                  <c:v>0.37878787878787878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51616"/>
        <c:axId val="111553536"/>
      </c:barChart>
      <c:catAx>
        <c:axId val="11155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Harbaceous Categories</a:t>
                </a:r>
              </a:p>
            </c:rich>
          </c:tx>
          <c:layout>
            <c:manualLayout>
              <c:xMode val="edge"/>
              <c:yMode val="edge"/>
              <c:x val="0.38715343416584297"/>
              <c:y val="0.9085884865560165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111553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553536"/>
        <c:scaling>
          <c:orientation val="minMax"/>
          <c:max val="26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Percents</a:t>
                </a:r>
              </a:p>
            </c:rich>
          </c:tx>
          <c:layout>
            <c:manualLayout>
              <c:xMode val="edge"/>
              <c:yMode val="edge"/>
              <c:x val="8.6805702727767477E-3"/>
              <c:y val="0.4072027668406537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111551616"/>
        <c:crosses val="autoZero"/>
        <c:crossBetween val="between"/>
        <c:majorUnit val="2"/>
      </c:valAx>
      <c:spPr>
        <a:noFill/>
        <a:ln w="12700">
          <a:noFill/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60340395594881"/>
          <c:y val="9.4599925222873568E-2"/>
          <c:w val="0.34895892496562531"/>
          <c:h val="0.265928337528590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23764515533563E-2"/>
          <c:y val="0.1250003390851212"/>
          <c:w val="0.90069763030272609"/>
          <c:h val="0.73611310794571383"/>
        </c:manualLayout>
      </c:layout>
      <c:barChart>
        <c:barDir val="col"/>
        <c:grouping val="clustered"/>
        <c:varyColors val="0"/>
        <c:ser>
          <c:idx val="1"/>
          <c:order val="0"/>
          <c:tx>
            <c:v>Burned Area (Early Summer)</c:v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CanopyCover!$C$5:$F$5</c:f>
                <c:numCache>
                  <c:formatCode>General</c:formatCode>
                  <c:ptCount val="4"/>
                  <c:pt idx="0">
                    <c:v>3.6712485679516913</c:v>
                  </c:pt>
                  <c:pt idx="1">
                    <c:v>3.2809677147683858</c:v>
                  </c:pt>
                  <c:pt idx="2">
                    <c:v>1.2765577025809922</c:v>
                  </c:pt>
                  <c:pt idx="3">
                    <c:v>0.95453910956355759</c:v>
                  </c:pt>
                </c:numCache>
              </c:numRef>
            </c:plus>
            <c:minus>
              <c:numRef>
                <c:f>CanopyCover!$C$5:$F$5</c:f>
                <c:numCache>
                  <c:formatCode>General</c:formatCode>
                  <c:ptCount val="4"/>
                  <c:pt idx="0">
                    <c:v>3.6712485679516913</c:v>
                  </c:pt>
                  <c:pt idx="1">
                    <c:v>3.2809677147683858</c:v>
                  </c:pt>
                  <c:pt idx="2">
                    <c:v>1.2765577025809922</c:v>
                  </c:pt>
                  <c:pt idx="3">
                    <c:v>0.95453910956355759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CanopyCover!$H$4:$K$4</c:f>
              <c:numCache>
                <c:formatCode>General</c:formatCode>
                <c:ptCount val="4"/>
                <c:pt idx="0">
                  <c:v>6.9242424242424239</c:v>
                </c:pt>
                <c:pt idx="1">
                  <c:v>3.0454545454545454</c:v>
                </c:pt>
                <c:pt idx="2">
                  <c:v>1.696969696969697</c:v>
                </c:pt>
                <c:pt idx="3">
                  <c:v>1.5303030303030303</c:v>
                </c:pt>
              </c:numCache>
            </c:numRef>
          </c:val>
        </c:ser>
        <c:ser>
          <c:idx val="2"/>
          <c:order val="1"/>
          <c:tx>
            <c:v>Burned Area (Late Summer)</c:v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CanopyCover!$C$23:$F$23</c:f>
                <c:numCache>
                  <c:formatCode>General</c:formatCode>
                  <c:ptCount val="4"/>
                  <c:pt idx="0">
                    <c:v>8.0005894778918893</c:v>
                  </c:pt>
                  <c:pt idx="1">
                    <c:v>4.3691226510503691</c:v>
                  </c:pt>
                  <c:pt idx="2">
                    <c:v>7.8087197259043846</c:v>
                  </c:pt>
                  <c:pt idx="3">
                    <c:v>2.8184237566156454</c:v>
                  </c:pt>
                </c:numCache>
              </c:numRef>
            </c:plus>
            <c:minus>
              <c:numRef>
                <c:f>CanopyCover!$C$23:$F$23</c:f>
                <c:numCache>
                  <c:formatCode>General</c:formatCode>
                  <c:ptCount val="4"/>
                  <c:pt idx="0">
                    <c:v>8.0005894778918893</c:v>
                  </c:pt>
                  <c:pt idx="1">
                    <c:v>4.3691226510503691</c:v>
                  </c:pt>
                  <c:pt idx="2">
                    <c:v>7.8087197259043846</c:v>
                  </c:pt>
                  <c:pt idx="3">
                    <c:v>2.8184237566156454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CanopyCover!$H$9:$K$9</c:f>
              <c:numCache>
                <c:formatCode>General</c:formatCode>
                <c:ptCount val="4"/>
                <c:pt idx="0">
                  <c:v>22.818181818181817</c:v>
                </c:pt>
                <c:pt idx="1">
                  <c:v>8.7727272727272734</c:v>
                </c:pt>
                <c:pt idx="2">
                  <c:v>18.075757575757574</c:v>
                </c:pt>
                <c:pt idx="3">
                  <c:v>3.6363636363636362</c:v>
                </c:pt>
              </c:numCache>
            </c:numRef>
          </c:val>
        </c:ser>
        <c:ser>
          <c:idx val="3"/>
          <c:order val="2"/>
          <c:tx>
            <c:v>Trampled Area (Early Summer)</c:v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CanopyCover!$C$10:$F$10</c:f>
                <c:numCache>
                  <c:formatCode>General</c:formatCode>
                  <c:ptCount val="4"/>
                  <c:pt idx="0">
                    <c:v>9.1538323824854668</c:v>
                  </c:pt>
                  <c:pt idx="1">
                    <c:v>4.3352011598481202</c:v>
                  </c:pt>
                  <c:pt idx="2">
                    <c:v>4.6977229686696607</c:v>
                  </c:pt>
                  <c:pt idx="3">
                    <c:v>0.14848212004091318</c:v>
                  </c:pt>
                </c:numCache>
              </c:numRef>
            </c:plus>
            <c:minus>
              <c:numRef>
                <c:f>CanopyCover!$C$10:$F$10</c:f>
                <c:numCache>
                  <c:formatCode>General</c:formatCode>
                  <c:ptCount val="4"/>
                  <c:pt idx="0">
                    <c:v>9.1538323824854668</c:v>
                  </c:pt>
                  <c:pt idx="1">
                    <c:v>4.3352011598481202</c:v>
                  </c:pt>
                  <c:pt idx="2">
                    <c:v>4.6977229686696607</c:v>
                  </c:pt>
                  <c:pt idx="3">
                    <c:v>0.14848212004091318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CanopyCover!$H$14:$K$14</c:f>
              <c:numCache>
                <c:formatCode>General</c:formatCode>
                <c:ptCount val="4"/>
                <c:pt idx="0">
                  <c:v>18.59090909090909</c:v>
                </c:pt>
                <c:pt idx="1">
                  <c:v>5.9393939393939394</c:v>
                </c:pt>
                <c:pt idx="2">
                  <c:v>8.2575757575757578</c:v>
                </c:pt>
                <c:pt idx="3">
                  <c:v>7.575757575757576E-2</c:v>
                </c:pt>
              </c:numCache>
            </c:numRef>
          </c:val>
        </c:ser>
        <c:ser>
          <c:idx val="4"/>
          <c:order val="3"/>
          <c:tx>
            <c:v>Trampled Area (Late Summer)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CanopyCover!$C$28:$F$28</c:f>
                <c:numCache>
                  <c:formatCode>General</c:formatCode>
                  <c:ptCount val="4"/>
                  <c:pt idx="0">
                    <c:v>14.525496283803783</c:v>
                  </c:pt>
                  <c:pt idx="1">
                    <c:v>8.6491281006304028</c:v>
                  </c:pt>
                  <c:pt idx="2">
                    <c:v>4.8758971313993156</c:v>
                  </c:pt>
                  <c:pt idx="3">
                    <c:v>4.3796940136387716</c:v>
                  </c:pt>
                </c:numCache>
              </c:numRef>
            </c:plus>
            <c:minus>
              <c:numRef>
                <c:f>CanopyCover!$C$28:$F$28</c:f>
                <c:numCache>
                  <c:formatCode>General</c:formatCode>
                  <c:ptCount val="4"/>
                  <c:pt idx="0">
                    <c:v>14.525496283803783</c:v>
                  </c:pt>
                  <c:pt idx="1">
                    <c:v>8.6491281006304028</c:v>
                  </c:pt>
                  <c:pt idx="2">
                    <c:v>4.8758971313993156</c:v>
                  </c:pt>
                  <c:pt idx="3">
                    <c:v>4.3796940136387716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CanopyCover!$H$19:$K$19</c:f>
              <c:numCache>
                <c:formatCode>General</c:formatCode>
                <c:ptCount val="4"/>
                <c:pt idx="0">
                  <c:v>29.90909090909091</c:v>
                </c:pt>
                <c:pt idx="1">
                  <c:v>17.40909090909091</c:v>
                </c:pt>
                <c:pt idx="2">
                  <c:v>7.5303030303030303</c:v>
                </c:pt>
                <c:pt idx="3">
                  <c:v>3.9696969696969697</c:v>
                </c:pt>
              </c:numCache>
            </c:numRef>
          </c:val>
        </c:ser>
        <c:ser>
          <c:idx val="5"/>
          <c:order val="4"/>
          <c:tx>
            <c:v>Unburned Area (Early Summer)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CanopyCover!$C$15:$F$15</c:f>
                <c:numCache>
                  <c:formatCode>General</c:formatCode>
                  <c:ptCount val="4"/>
                  <c:pt idx="0">
                    <c:v>9.2611281195606097</c:v>
                  </c:pt>
                  <c:pt idx="1">
                    <c:v>5.0638607451777427</c:v>
                  </c:pt>
                  <c:pt idx="2">
                    <c:v>3.0027273749435386</c:v>
                  </c:pt>
                  <c:pt idx="3">
                    <c:v>1.7068663927148329</c:v>
                  </c:pt>
                </c:numCache>
              </c:numRef>
            </c:plus>
            <c:minus>
              <c:numRef>
                <c:f>CanopyCover!$C$15:$F$15</c:f>
                <c:numCache>
                  <c:formatCode>General</c:formatCode>
                  <c:ptCount val="4"/>
                  <c:pt idx="0">
                    <c:v>9.2611281195606097</c:v>
                  </c:pt>
                  <c:pt idx="1">
                    <c:v>5.0638607451777427</c:v>
                  </c:pt>
                  <c:pt idx="2">
                    <c:v>3.0027273749435386</c:v>
                  </c:pt>
                  <c:pt idx="3">
                    <c:v>1.7068663927148329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CanopyCover!$H$24:$K$24</c:f>
              <c:numCache>
                <c:formatCode>General</c:formatCode>
                <c:ptCount val="4"/>
                <c:pt idx="0">
                  <c:v>12.893939393939394</c:v>
                </c:pt>
                <c:pt idx="1">
                  <c:v>3.2575757575757578</c:v>
                </c:pt>
                <c:pt idx="2">
                  <c:v>5.4242424242424239</c:v>
                </c:pt>
                <c:pt idx="3">
                  <c:v>2.5606060606060606</c:v>
                </c:pt>
              </c:numCache>
            </c:numRef>
          </c:val>
        </c:ser>
        <c:ser>
          <c:idx val="6"/>
          <c:order val="5"/>
          <c:tx>
            <c:v>Unburned Area (Late Summer)</c:v>
          </c:tx>
          <c:spPr>
            <a:solidFill>
              <a:srgbClr val="00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CanopyCover!$C$33:$F$33</c:f>
                <c:numCache>
                  <c:formatCode>General</c:formatCode>
                  <c:ptCount val="4"/>
                  <c:pt idx="0">
                    <c:v>11.564441055684759</c:v>
                  </c:pt>
                  <c:pt idx="1">
                    <c:v>6.4756719385787482</c:v>
                  </c:pt>
                  <c:pt idx="2">
                    <c:v>8.1154308257196561</c:v>
                  </c:pt>
                  <c:pt idx="3">
                    <c:v>3.3504851380305727</c:v>
                  </c:pt>
                </c:numCache>
              </c:numRef>
            </c:plus>
            <c:minus>
              <c:numRef>
                <c:f>CanopyCover!$C$33:$F$33</c:f>
                <c:numCache>
                  <c:formatCode>General</c:formatCode>
                  <c:ptCount val="4"/>
                  <c:pt idx="0">
                    <c:v>11.564441055684759</c:v>
                  </c:pt>
                  <c:pt idx="1">
                    <c:v>6.4756719385787482</c:v>
                  </c:pt>
                  <c:pt idx="2">
                    <c:v>8.1154308257196561</c:v>
                  </c:pt>
                  <c:pt idx="3">
                    <c:v>3.3504851380305727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CanopyCover!$B$2:$E$2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CanopyCover!$H$29:$K$29</c:f>
              <c:numCache>
                <c:formatCode>General</c:formatCode>
                <c:ptCount val="4"/>
                <c:pt idx="0">
                  <c:v>26.787878787878789</c:v>
                </c:pt>
                <c:pt idx="1">
                  <c:v>7.0757575757575761</c:v>
                </c:pt>
                <c:pt idx="2">
                  <c:v>11.454545454545455</c:v>
                </c:pt>
                <c:pt idx="3">
                  <c:v>3.6818181818181817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10848"/>
        <c:axId val="70521216"/>
      </c:barChart>
      <c:catAx>
        <c:axId val="7051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Harbaceous Categories</a:t>
                </a:r>
              </a:p>
            </c:rich>
          </c:tx>
          <c:layout>
            <c:manualLayout>
              <c:xMode val="edge"/>
              <c:yMode val="edge"/>
              <c:x val="0.412892337295447"/>
              <c:y val="0.927780294542899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052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521216"/>
        <c:scaling>
          <c:orientation val="minMax"/>
          <c:max val="4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Percents</a:t>
                </a:r>
              </a:p>
            </c:rich>
          </c:tx>
          <c:layout>
            <c:manualLayout>
              <c:xMode val="edge"/>
              <c:yMode val="edge"/>
              <c:x val="8.7108088037014132E-3"/>
              <c:y val="0.413890011637401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0510848"/>
        <c:crosses val="autoZero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331066027760598"/>
          <c:y val="0.1250003390851212"/>
          <c:w val="0.33275289630139399"/>
          <c:h val="0.2833341019262747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"/>
          <c:y val="0.14166705096313739"/>
          <c:w val="0.87652173913043474"/>
          <c:h val="0.72222418138070033"/>
        </c:manualLayout>
      </c:layout>
      <c:barChart>
        <c:barDir val="col"/>
        <c:grouping val="clustered"/>
        <c:varyColors val="0"/>
        <c:ser>
          <c:idx val="1"/>
          <c:order val="0"/>
          <c:tx>
            <c:v>Burned Area (Early Summer)</c:v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'#ofPlants'!$J$21:$M$21</c:f>
              <c:numCache>
                <c:formatCode>General</c:formatCode>
                <c:ptCount val="4"/>
                <c:pt idx="0">
                  <c:v>5.1969696969696999</c:v>
                </c:pt>
                <c:pt idx="1">
                  <c:v>0.9242424242424242</c:v>
                </c:pt>
                <c:pt idx="2">
                  <c:v>1.303030303030303</c:v>
                </c:pt>
                <c:pt idx="3">
                  <c:v>1.2121212121212122</c:v>
                </c:pt>
              </c:numCache>
            </c:numRef>
          </c:val>
        </c:ser>
        <c:ser>
          <c:idx val="2"/>
          <c:order val="1"/>
          <c:tx>
            <c:v>Burned Area (Late Summer)</c:v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'#ofPlants'!$J$22:$M$22</c:f>
              <c:numCache>
                <c:formatCode>General</c:formatCode>
                <c:ptCount val="4"/>
                <c:pt idx="0">
                  <c:v>38.028169014084511</c:v>
                </c:pt>
                <c:pt idx="1">
                  <c:v>18.309859154929576</c:v>
                </c:pt>
                <c:pt idx="2">
                  <c:v>29.577464788732392</c:v>
                </c:pt>
                <c:pt idx="3">
                  <c:v>14.084507042253522</c:v>
                </c:pt>
              </c:numCache>
            </c:numRef>
          </c:val>
        </c:ser>
        <c:ser>
          <c:idx val="3"/>
          <c:order val="2"/>
          <c:tx>
            <c:v>Trampled Area (Early Summer)</c:v>
          </c:tx>
          <c:spPr>
            <a:solidFill>
              <a:srgbClr val="99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'#ofPlants'!$J$23:$M$23</c:f>
              <c:numCache>
                <c:formatCode>General</c:formatCode>
                <c:ptCount val="4"/>
                <c:pt idx="0">
                  <c:v>10.272727272727273</c:v>
                </c:pt>
                <c:pt idx="1">
                  <c:v>1.9696969696969697</c:v>
                </c:pt>
                <c:pt idx="2">
                  <c:v>1.8333333333333333</c:v>
                </c:pt>
                <c:pt idx="3">
                  <c:v>7.575757575757576E-2</c:v>
                </c:pt>
              </c:numCache>
            </c:numRef>
          </c:val>
        </c:ser>
        <c:ser>
          <c:idx val="4"/>
          <c:order val="3"/>
          <c:tx>
            <c:v>Trampled Area (Late Summer)</c:v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'#ofPlants'!$J$24:$M$24</c:f>
              <c:numCache>
                <c:formatCode>General</c:formatCode>
                <c:ptCount val="4"/>
                <c:pt idx="0">
                  <c:v>44.067796610169488</c:v>
                </c:pt>
                <c:pt idx="1">
                  <c:v>25.423728813559322</c:v>
                </c:pt>
                <c:pt idx="2">
                  <c:v>22.033898305084744</c:v>
                </c:pt>
                <c:pt idx="3">
                  <c:v>8.4745762711864412</c:v>
                </c:pt>
              </c:numCache>
            </c:numRef>
          </c:val>
        </c:ser>
        <c:ser>
          <c:idx val="6"/>
          <c:order val="4"/>
          <c:tx>
            <c:v>Unburned Area (Early Summer)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'#ofPlants'!$J$25:$M$25</c:f>
              <c:numCache>
                <c:formatCode>General</c:formatCode>
                <c:ptCount val="4"/>
                <c:pt idx="0">
                  <c:v>6.4090909090909092</c:v>
                </c:pt>
                <c:pt idx="1">
                  <c:v>0.77272727272727271</c:v>
                </c:pt>
                <c:pt idx="2">
                  <c:v>1.2121212121212122</c:v>
                </c:pt>
                <c:pt idx="3">
                  <c:v>0.98484848484848486</c:v>
                </c:pt>
              </c:numCache>
            </c:numRef>
          </c:val>
        </c:ser>
        <c:ser>
          <c:idx val="7"/>
          <c:order val="5"/>
          <c:tx>
            <c:v>Unburned Area (Late Summer)</c:v>
          </c:tx>
          <c:spPr>
            <a:solidFill>
              <a:srgbClr val="0033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'#ofPlants'!$A$16:$D$16</c:f>
              <c:strCache>
                <c:ptCount val="4"/>
                <c:pt idx="0">
                  <c:v>Perrenial Grasses</c:v>
                </c:pt>
                <c:pt idx="1">
                  <c:v>Annual Grasses</c:v>
                </c:pt>
                <c:pt idx="2">
                  <c:v>Perrenial Forbs</c:v>
                </c:pt>
                <c:pt idx="3">
                  <c:v>Annual Forbs</c:v>
                </c:pt>
              </c:strCache>
            </c:strRef>
          </c:cat>
          <c:val>
            <c:numRef>
              <c:f>'#ofPlants'!$J$26:$M$26</c:f>
              <c:numCache>
                <c:formatCode>General</c:formatCode>
                <c:ptCount val="4"/>
                <c:pt idx="0">
                  <c:v>40</c:v>
                </c:pt>
                <c:pt idx="1">
                  <c:v>17.5</c:v>
                </c:pt>
                <c:pt idx="2">
                  <c:v>30</c:v>
                </c:pt>
                <c:pt idx="3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96480"/>
        <c:axId val="70606848"/>
      </c:barChart>
      <c:catAx>
        <c:axId val="7059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Harbaceous Categories</a:t>
                </a:r>
              </a:p>
            </c:rich>
          </c:tx>
          <c:layout>
            <c:manualLayout>
              <c:xMode val="edge"/>
              <c:yMode val="edge"/>
              <c:x val="0.36"/>
              <c:y val="0.922224723916894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060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606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Percents</a:t>
                </a:r>
              </a:p>
            </c:rich>
          </c:tx>
          <c:layout>
            <c:manualLayout>
              <c:xMode val="edge"/>
              <c:yMode val="edge"/>
              <c:x val="8.6956521739130436E-3"/>
              <c:y val="0.425001152889412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n-US"/>
          </a:p>
        </c:txPr>
        <c:crossAx val="705964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9304347826086956"/>
          <c:y val="0.14444483627614008"/>
          <c:w val="0.3634782608695652"/>
          <c:h val="0.2583340341092504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DFB7E-E902-4E7C-AEC8-15BC009B4C8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E53BE-B1F1-4CDF-BD3E-AFB40473AB3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Plants</a:t>
          </a:r>
          <a:endParaRPr lang="en-US" dirty="0"/>
        </a:p>
      </dgm:t>
    </dgm:pt>
    <dgm:pt modelId="{A4114283-B148-4D01-927B-BAD4D727A1C2}" type="parTrans" cxnId="{4643600F-7D4F-42A3-92A2-F30183EF196B}">
      <dgm:prSet/>
      <dgm:spPr/>
      <dgm:t>
        <a:bodyPr/>
        <a:lstStyle/>
        <a:p>
          <a:endParaRPr lang="en-US"/>
        </a:p>
      </dgm:t>
    </dgm:pt>
    <dgm:pt modelId="{2A3815AE-3FB7-4C75-9CF2-A061B57086C9}" type="sibTrans" cxnId="{4643600F-7D4F-42A3-92A2-F30183EF196B}">
      <dgm:prSet/>
      <dgm:spPr>
        <a:solidFill>
          <a:schemeClr val="tx1"/>
        </a:solidFill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29D94D-F922-4E95-9847-43E9A5D0B4F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Decomposers: Bacteria &amp; Fungi</a:t>
          </a:r>
          <a:endParaRPr lang="en-US" dirty="0"/>
        </a:p>
      </dgm:t>
    </dgm:pt>
    <dgm:pt modelId="{19D73D86-BC4D-4318-BAB1-B753FE1DF782}" type="parTrans" cxnId="{AC3C0147-BBBA-4346-AFF3-AD2DF0471239}">
      <dgm:prSet/>
      <dgm:spPr/>
      <dgm:t>
        <a:bodyPr/>
        <a:lstStyle/>
        <a:p>
          <a:endParaRPr lang="en-US"/>
        </a:p>
      </dgm:t>
    </dgm:pt>
    <dgm:pt modelId="{1D09CC4C-A747-48BC-8792-30C5EFC42539}" type="sibTrans" cxnId="{AC3C0147-BBBA-4346-AFF3-AD2DF0471239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 b="0"/>
        </a:p>
      </dgm:t>
    </dgm:pt>
    <dgm:pt modelId="{9A9F1006-7122-467A-A299-38AF8835D4E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Ammonia (NH4+)</a:t>
          </a:r>
          <a:endParaRPr lang="en-US" dirty="0"/>
        </a:p>
      </dgm:t>
    </dgm:pt>
    <dgm:pt modelId="{518CBB41-3917-4BF2-AE05-AC5BAE1A06F9}" type="parTrans" cxnId="{5F4FF325-E33C-4998-832B-78DA4853E575}">
      <dgm:prSet/>
      <dgm:spPr/>
      <dgm:t>
        <a:bodyPr/>
        <a:lstStyle/>
        <a:p>
          <a:endParaRPr lang="en-US"/>
        </a:p>
      </dgm:t>
    </dgm:pt>
    <dgm:pt modelId="{52FECB5B-B354-4E7D-B9A4-429454232CA9}" type="sibTrans" cxnId="{5F4FF325-E33C-4998-832B-78DA4853E575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224295-1F39-4E9A-93DF-6BFE160AD28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Nitrites </a:t>
          </a:r>
        </a:p>
        <a:p>
          <a:r>
            <a:rPr lang="en-US" dirty="0" smtClean="0"/>
            <a:t>(NO2-)</a:t>
          </a:r>
          <a:endParaRPr lang="en-US" dirty="0"/>
        </a:p>
      </dgm:t>
    </dgm:pt>
    <dgm:pt modelId="{0DB9280A-F045-4104-BA1E-86D2E50A7064}" type="parTrans" cxnId="{111A4E7B-B7D8-4369-9FFE-DC6FD794DB83}">
      <dgm:prSet/>
      <dgm:spPr/>
      <dgm:t>
        <a:bodyPr/>
        <a:lstStyle/>
        <a:p>
          <a:endParaRPr lang="en-US"/>
        </a:p>
      </dgm:t>
    </dgm:pt>
    <dgm:pt modelId="{1F09A965-42C2-4779-93FD-D49A7B51404C}" type="sibTrans" cxnId="{111A4E7B-B7D8-4369-9FFE-DC6FD794DB83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226AB9-A735-494C-8F89-C73013AF79AA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Nitrates </a:t>
          </a:r>
        </a:p>
        <a:p>
          <a:r>
            <a:rPr lang="en-US" dirty="0" smtClean="0"/>
            <a:t>(NO3-)</a:t>
          </a:r>
          <a:endParaRPr lang="en-US" dirty="0"/>
        </a:p>
      </dgm:t>
    </dgm:pt>
    <dgm:pt modelId="{49FBB5C4-F8D5-49C4-BCBD-1829EF0F3F79}" type="parTrans" cxnId="{15DA9C66-8E71-4487-B3D5-99D7FB5D68B7}">
      <dgm:prSet/>
      <dgm:spPr/>
      <dgm:t>
        <a:bodyPr/>
        <a:lstStyle/>
        <a:p>
          <a:endParaRPr lang="en-US"/>
        </a:p>
      </dgm:t>
    </dgm:pt>
    <dgm:pt modelId="{321F9C15-011B-449A-9A41-F40A3BE95972}" type="sibTrans" cxnId="{15DA9C66-8E71-4487-B3D5-99D7FB5D68B7}">
      <dgm:prSet/>
      <dgm:spPr>
        <a:solidFill>
          <a:schemeClr val="tx1"/>
        </a:solidFill>
        <a:ln w="254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094B97-2CB2-47EF-B4D8-5A4236CA6CC7}" type="pres">
      <dgm:prSet presAssocID="{5D2DFB7E-E902-4E7C-AEC8-15BC009B4C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1B615-E4C6-487E-804E-1F6099ADC259}" type="pres">
      <dgm:prSet presAssocID="{D9BE53BE-B1F1-4CDF-BD3E-AFB40473AB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DF904-DBD0-4E1D-9D3F-B2D63F6BC9B9}" type="pres">
      <dgm:prSet presAssocID="{D9BE53BE-B1F1-4CDF-BD3E-AFB40473AB36}" presName="spNode" presStyleCnt="0"/>
      <dgm:spPr/>
    </dgm:pt>
    <dgm:pt modelId="{2402EA00-FC7D-4DC3-B388-9BEB3C003563}" type="pres">
      <dgm:prSet presAssocID="{2A3815AE-3FB7-4C75-9CF2-A061B57086C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B7F53AE-7DF7-4EEC-8944-CA9D65DEC375}" type="pres">
      <dgm:prSet presAssocID="{6029D94D-F922-4E95-9847-43E9A5D0B4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0EC13-0F8D-4F5E-8A62-3F4AB193AC6D}" type="pres">
      <dgm:prSet presAssocID="{6029D94D-F922-4E95-9847-43E9A5D0B4FA}" presName="spNode" presStyleCnt="0"/>
      <dgm:spPr/>
    </dgm:pt>
    <dgm:pt modelId="{68F77FE2-546E-4203-BB54-78206FC2FEF6}" type="pres">
      <dgm:prSet presAssocID="{1D09CC4C-A747-48BC-8792-30C5EFC425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3B62447-AA35-46B0-98F9-3597A0C6D393}" type="pres">
      <dgm:prSet presAssocID="{9A9F1006-7122-467A-A299-38AF8835D4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9D493-6CA1-4978-A77E-E2666028EC55}" type="pres">
      <dgm:prSet presAssocID="{9A9F1006-7122-467A-A299-38AF8835D4EB}" presName="spNode" presStyleCnt="0"/>
      <dgm:spPr/>
    </dgm:pt>
    <dgm:pt modelId="{8BFDCD97-3CDF-4273-B22B-98885A6BF063}" type="pres">
      <dgm:prSet presAssocID="{52FECB5B-B354-4E7D-B9A4-429454232CA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FC49C95-056F-4A7A-970B-1435C01918EE}" type="pres">
      <dgm:prSet presAssocID="{13224295-1F39-4E9A-93DF-6BFE160AD2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3D641-5079-49C8-B126-2634BFABC916}" type="pres">
      <dgm:prSet presAssocID="{13224295-1F39-4E9A-93DF-6BFE160AD28D}" presName="spNode" presStyleCnt="0"/>
      <dgm:spPr/>
    </dgm:pt>
    <dgm:pt modelId="{4CFDBDEC-184E-43A1-8CDE-6C80EC4117B6}" type="pres">
      <dgm:prSet presAssocID="{1F09A965-42C2-4779-93FD-D49A7B51404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D4A5864-A661-4F1E-860C-2C1D65250303}" type="pres">
      <dgm:prSet presAssocID="{4C226AB9-A735-494C-8F89-C73013AF79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DA0EB-FCF0-46D8-8F47-22A15F86F7B4}" type="pres">
      <dgm:prSet presAssocID="{4C226AB9-A735-494C-8F89-C73013AF79AA}" presName="spNode" presStyleCnt="0"/>
      <dgm:spPr/>
    </dgm:pt>
    <dgm:pt modelId="{4A047662-1974-4A43-9B35-56D271C659D6}" type="pres">
      <dgm:prSet presAssocID="{321F9C15-011B-449A-9A41-F40A3BE9597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FA68827-F30E-45F7-A78F-56CC0854727A}" type="presOf" srcId="{13224295-1F39-4E9A-93DF-6BFE160AD28D}" destId="{0FC49C95-056F-4A7A-970B-1435C01918EE}" srcOrd="0" destOrd="0" presId="urn:microsoft.com/office/officeart/2005/8/layout/cycle5"/>
    <dgm:cxn modelId="{AC3C0147-BBBA-4346-AFF3-AD2DF0471239}" srcId="{5D2DFB7E-E902-4E7C-AEC8-15BC009B4C8B}" destId="{6029D94D-F922-4E95-9847-43E9A5D0B4FA}" srcOrd="1" destOrd="0" parTransId="{19D73D86-BC4D-4318-BAB1-B753FE1DF782}" sibTransId="{1D09CC4C-A747-48BC-8792-30C5EFC42539}"/>
    <dgm:cxn modelId="{C6AA5C46-6F4E-4F9D-AD61-52F89AB2DA6E}" type="presOf" srcId="{321F9C15-011B-449A-9A41-F40A3BE95972}" destId="{4A047662-1974-4A43-9B35-56D271C659D6}" srcOrd="0" destOrd="0" presId="urn:microsoft.com/office/officeart/2005/8/layout/cycle5"/>
    <dgm:cxn modelId="{7577FFD1-9F7B-42E2-9177-40A1CEE1C3B5}" type="presOf" srcId="{D9BE53BE-B1F1-4CDF-BD3E-AFB40473AB36}" destId="{2671B615-E4C6-487E-804E-1F6099ADC259}" srcOrd="0" destOrd="0" presId="urn:microsoft.com/office/officeart/2005/8/layout/cycle5"/>
    <dgm:cxn modelId="{99949F1B-BB69-4056-9023-353681308D88}" type="presOf" srcId="{52FECB5B-B354-4E7D-B9A4-429454232CA9}" destId="{8BFDCD97-3CDF-4273-B22B-98885A6BF063}" srcOrd="0" destOrd="0" presId="urn:microsoft.com/office/officeart/2005/8/layout/cycle5"/>
    <dgm:cxn modelId="{FDD41603-9FF2-4287-9339-8E4F43168443}" type="presOf" srcId="{4C226AB9-A735-494C-8F89-C73013AF79AA}" destId="{3D4A5864-A661-4F1E-860C-2C1D65250303}" srcOrd="0" destOrd="0" presId="urn:microsoft.com/office/officeart/2005/8/layout/cycle5"/>
    <dgm:cxn modelId="{D0155F16-ECB8-438A-B56B-328349E328B3}" type="presOf" srcId="{2A3815AE-3FB7-4C75-9CF2-A061B57086C9}" destId="{2402EA00-FC7D-4DC3-B388-9BEB3C003563}" srcOrd="0" destOrd="0" presId="urn:microsoft.com/office/officeart/2005/8/layout/cycle5"/>
    <dgm:cxn modelId="{5F4FF325-E33C-4998-832B-78DA4853E575}" srcId="{5D2DFB7E-E902-4E7C-AEC8-15BC009B4C8B}" destId="{9A9F1006-7122-467A-A299-38AF8835D4EB}" srcOrd="2" destOrd="0" parTransId="{518CBB41-3917-4BF2-AE05-AC5BAE1A06F9}" sibTransId="{52FECB5B-B354-4E7D-B9A4-429454232CA9}"/>
    <dgm:cxn modelId="{4643600F-7D4F-42A3-92A2-F30183EF196B}" srcId="{5D2DFB7E-E902-4E7C-AEC8-15BC009B4C8B}" destId="{D9BE53BE-B1F1-4CDF-BD3E-AFB40473AB36}" srcOrd="0" destOrd="0" parTransId="{A4114283-B148-4D01-927B-BAD4D727A1C2}" sibTransId="{2A3815AE-3FB7-4C75-9CF2-A061B57086C9}"/>
    <dgm:cxn modelId="{715E68CF-F9EE-45A5-9D6E-97BAFCFC544E}" type="presOf" srcId="{1F09A965-42C2-4779-93FD-D49A7B51404C}" destId="{4CFDBDEC-184E-43A1-8CDE-6C80EC4117B6}" srcOrd="0" destOrd="0" presId="urn:microsoft.com/office/officeart/2005/8/layout/cycle5"/>
    <dgm:cxn modelId="{57AB7775-8765-46B2-A8F7-9951D16AC12B}" type="presOf" srcId="{6029D94D-F922-4E95-9847-43E9A5D0B4FA}" destId="{DB7F53AE-7DF7-4EEC-8944-CA9D65DEC375}" srcOrd="0" destOrd="0" presId="urn:microsoft.com/office/officeart/2005/8/layout/cycle5"/>
    <dgm:cxn modelId="{2CD5D8D8-B19E-42A6-B57E-B7616CFBEABA}" type="presOf" srcId="{1D09CC4C-A747-48BC-8792-30C5EFC42539}" destId="{68F77FE2-546E-4203-BB54-78206FC2FEF6}" srcOrd="0" destOrd="0" presId="urn:microsoft.com/office/officeart/2005/8/layout/cycle5"/>
    <dgm:cxn modelId="{15DA9C66-8E71-4487-B3D5-99D7FB5D68B7}" srcId="{5D2DFB7E-E902-4E7C-AEC8-15BC009B4C8B}" destId="{4C226AB9-A735-494C-8F89-C73013AF79AA}" srcOrd="4" destOrd="0" parTransId="{49FBB5C4-F8D5-49C4-BCBD-1829EF0F3F79}" sibTransId="{321F9C15-011B-449A-9A41-F40A3BE95972}"/>
    <dgm:cxn modelId="{928B21DC-CD20-4BD8-995E-9EE80F958FC5}" type="presOf" srcId="{9A9F1006-7122-467A-A299-38AF8835D4EB}" destId="{33B62447-AA35-46B0-98F9-3597A0C6D393}" srcOrd="0" destOrd="0" presId="urn:microsoft.com/office/officeart/2005/8/layout/cycle5"/>
    <dgm:cxn modelId="{73D7F0CA-2172-4DB8-9808-137B60D95B6A}" type="presOf" srcId="{5D2DFB7E-E902-4E7C-AEC8-15BC009B4C8B}" destId="{C5094B97-2CB2-47EF-B4D8-5A4236CA6CC7}" srcOrd="0" destOrd="0" presId="urn:microsoft.com/office/officeart/2005/8/layout/cycle5"/>
    <dgm:cxn modelId="{111A4E7B-B7D8-4369-9FFE-DC6FD794DB83}" srcId="{5D2DFB7E-E902-4E7C-AEC8-15BC009B4C8B}" destId="{13224295-1F39-4E9A-93DF-6BFE160AD28D}" srcOrd="3" destOrd="0" parTransId="{0DB9280A-F045-4104-BA1E-86D2E50A7064}" sibTransId="{1F09A965-42C2-4779-93FD-D49A7B51404C}"/>
    <dgm:cxn modelId="{45B95A9E-E888-4F04-A618-8638FF8553A8}" type="presParOf" srcId="{C5094B97-2CB2-47EF-B4D8-5A4236CA6CC7}" destId="{2671B615-E4C6-487E-804E-1F6099ADC259}" srcOrd="0" destOrd="0" presId="urn:microsoft.com/office/officeart/2005/8/layout/cycle5"/>
    <dgm:cxn modelId="{F685B6D6-5EDF-4D23-9C10-926EE7191092}" type="presParOf" srcId="{C5094B97-2CB2-47EF-B4D8-5A4236CA6CC7}" destId="{087DF904-DBD0-4E1D-9D3F-B2D63F6BC9B9}" srcOrd="1" destOrd="0" presId="urn:microsoft.com/office/officeart/2005/8/layout/cycle5"/>
    <dgm:cxn modelId="{7EEEC3EE-361B-41AA-AFE9-97464F087D25}" type="presParOf" srcId="{C5094B97-2CB2-47EF-B4D8-5A4236CA6CC7}" destId="{2402EA00-FC7D-4DC3-B388-9BEB3C003563}" srcOrd="2" destOrd="0" presId="urn:microsoft.com/office/officeart/2005/8/layout/cycle5"/>
    <dgm:cxn modelId="{8D4777BB-0457-4116-95F7-E2EF251E8A73}" type="presParOf" srcId="{C5094B97-2CB2-47EF-B4D8-5A4236CA6CC7}" destId="{DB7F53AE-7DF7-4EEC-8944-CA9D65DEC375}" srcOrd="3" destOrd="0" presId="urn:microsoft.com/office/officeart/2005/8/layout/cycle5"/>
    <dgm:cxn modelId="{05F1AAEC-8465-4E78-A10A-559A011E2EFF}" type="presParOf" srcId="{C5094B97-2CB2-47EF-B4D8-5A4236CA6CC7}" destId="{0410EC13-0F8D-4F5E-8A62-3F4AB193AC6D}" srcOrd="4" destOrd="0" presId="urn:microsoft.com/office/officeart/2005/8/layout/cycle5"/>
    <dgm:cxn modelId="{7637E66D-DAFD-4102-A6D1-A00FABAF9014}" type="presParOf" srcId="{C5094B97-2CB2-47EF-B4D8-5A4236CA6CC7}" destId="{68F77FE2-546E-4203-BB54-78206FC2FEF6}" srcOrd="5" destOrd="0" presId="urn:microsoft.com/office/officeart/2005/8/layout/cycle5"/>
    <dgm:cxn modelId="{044AA093-97D5-4966-BFEF-838ACBE1747A}" type="presParOf" srcId="{C5094B97-2CB2-47EF-B4D8-5A4236CA6CC7}" destId="{33B62447-AA35-46B0-98F9-3597A0C6D393}" srcOrd="6" destOrd="0" presId="urn:microsoft.com/office/officeart/2005/8/layout/cycle5"/>
    <dgm:cxn modelId="{755A87B3-20C4-4CA6-A684-0A90BD1429D6}" type="presParOf" srcId="{C5094B97-2CB2-47EF-B4D8-5A4236CA6CC7}" destId="{44A9D493-6CA1-4978-A77E-E2666028EC55}" srcOrd="7" destOrd="0" presId="urn:microsoft.com/office/officeart/2005/8/layout/cycle5"/>
    <dgm:cxn modelId="{F6B87EC2-19DC-48F9-B11A-D6E929794059}" type="presParOf" srcId="{C5094B97-2CB2-47EF-B4D8-5A4236CA6CC7}" destId="{8BFDCD97-3CDF-4273-B22B-98885A6BF063}" srcOrd="8" destOrd="0" presId="urn:microsoft.com/office/officeart/2005/8/layout/cycle5"/>
    <dgm:cxn modelId="{F9FB9969-334F-4A1D-A393-6A357F0C6645}" type="presParOf" srcId="{C5094B97-2CB2-47EF-B4D8-5A4236CA6CC7}" destId="{0FC49C95-056F-4A7A-970B-1435C01918EE}" srcOrd="9" destOrd="0" presId="urn:microsoft.com/office/officeart/2005/8/layout/cycle5"/>
    <dgm:cxn modelId="{DFFE540E-5EA7-4DBC-BCCF-1D3E017ADAD6}" type="presParOf" srcId="{C5094B97-2CB2-47EF-B4D8-5A4236CA6CC7}" destId="{4CE3D641-5079-49C8-B126-2634BFABC916}" srcOrd="10" destOrd="0" presId="urn:microsoft.com/office/officeart/2005/8/layout/cycle5"/>
    <dgm:cxn modelId="{B6897537-EAAA-4E03-B822-EC7B98F2414A}" type="presParOf" srcId="{C5094B97-2CB2-47EF-B4D8-5A4236CA6CC7}" destId="{4CFDBDEC-184E-43A1-8CDE-6C80EC4117B6}" srcOrd="11" destOrd="0" presId="urn:microsoft.com/office/officeart/2005/8/layout/cycle5"/>
    <dgm:cxn modelId="{9C006436-7518-4228-92FD-C29EA7BD2FF4}" type="presParOf" srcId="{C5094B97-2CB2-47EF-B4D8-5A4236CA6CC7}" destId="{3D4A5864-A661-4F1E-860C-2C1D65250303}" srcOrd="12" destOrd="0" presId="urn:microsoft.com/office/officeart/2005/8/layout/cycle5"/>
    <dgm:cxn modelId="{F9F7BE09-95F7-4C25-BAC8-B5AC4DBB4CE9}" type="presParOf" srcId="{C5094B97-2CB2-47EF-B4D8-5A4236CA6CC7}" destId="{4B7DA0EB-FCF0-46D8-8F47-22A15F86F7B4}" srcOrd="13" destOrd="0" presId="urn:microsoft.com/office/officeart/2005/8/layout/cycle5"/>
    <dgm:cxn modelId="{121B51D1-6D1B-49BA-BAA5-DF3615BF71D5}" type="presParOf" srcId="{C5094B97-2CB2-47EF-B4D8-5A4236CA6CC7}" destId="{4A047662-1974-4A43-9B35-56D271C659D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1B615-E4C6-487E-804E-1F6099ADC259}">
      <dsp:nvSpPr>
        <dsp:cNvPr id="0" name=""/>
        <dsp:cNvSpPr/>
      </dsp:nvSpPr>
      <dsp:spPr>
        <a:xfrm>
          <a:off x="1264815" y="1379"/>
          <a:ext cx="975568" cy="63411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Plants</a:t>
          </a:r>
          <a:endParaRPr lang="en-US" sz="1000" kern="1200" dirty="0"/>
        </a:p>
      </dsp:txBody>
      <dsp:txXfrm>
        <a:off x="1295770" y="32334"/>
        <a:ext cx="913658" cy="572209"/>
      </dsp:txXfrm>
    </dsp:sp>
    <dsp:sp modelId="{2402EA00-FC7D-4DC3-B388-9BEB3C003563}">
      <dsp:nvSpPr>
        <dsp:cNvPr id="0" name=""/>
        <dsp:cNvSpPr/>
      </dsp:nvSpPr>
      <dsp:spPr>
        <a:xfrm>
          <a:off x="485143" y="318438"/>
          <a:ext cx="2534913" cy="2534913"/>
        </a:xfrm>
        <a:custGeom>
          <a:avLst/>
          <a:gdLst/>
          <a:ahLst/>
          <a:cxnLst/>
          <a:rect l="0" t="0" r="0" b="0"/>
          <a:pathLst>
            <a:path>
              <a:moveTo>
                <a:pt x="1886069" y="161217"/>
              </a:moveTo>
              <a:arcTo wR="1267456" hR="1267456" stAng="17952844" swAng="1212477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F53AE-7DF7-4EEC-8944-CA9D65DEC375}">
      <dsp:nvSpPr>
        <dsp:cNvPr id="0" name=""/>
        <dsp:cNvSpPr/>
      </dsp:nvSpPr>
      <dsp:spPr>
        <a:xfrm>
          <a:off x="2470238" y="877170"/>
          <a:ext cx="975568" cy="63411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Decomposers: Bacteria &amp; Fungi</a:t>
          </a:r>
          <a:endParaRPr lang="en-US" sz="1000" kern="1200" dirty="0"/>
        </a:p>
      </dsp:txBody>
      <dsp:txXfrm>
        <a:off x="2501193" y="908125"/>
        <a:ext cx="913658" cy="572209"/>
      </dsp:txXfrm>
    </dsp:sp>
    <dsp:sp modelId="{68F77FE2-546E-4203-BB54-78206FC2FEF6}">
      <dsp:nvSpPr>
        <dsp:cNvPr id="0" name=""/>
        <dsp:cNvSpPr/>
      </dsp:nvSpPr>
      <dsp:spPr>
        <a:xfrm>
          <a:off x="485143" y="318438"/>
          <a:ext cx="2534913" cy="2534913"/>
        </a:xfrm>
        <a:custGeom>
          <a:avLst/>
          <a:gdLst/>
          <a:ahLst/>
          <a:cxnLst/>
          <a:rect l="0" t="0" r="0" b="0"/>
          <a:pathLst>
            <a:path>
              <a:moveTo>
                <a:pt x="2531881" y="1355080"/>
              </a:moveTo>
              <a:arcTo wR="1267456" hR="1267456" stAng="21837854" swAng="1360452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62447-AA35-46B0-98F9-3597A0C6D393}">
      <dsp:nvSpPr>
        <dsp:cNvPr id="0" name=""/>
        <dsp:cNvSpPr/>
      </dsp:nvSpPr>
      <dsp:spPr>
        <a:xfrm>
          <a:off x="2009808" y="2294230"/>
          <a:ext cx="975568" cy="63411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Ammonia (NH4+)</a:t>
          </a:r>
          <a:endParaRPr lang="en-US" sz="1000" kern="1200" dirty="0"/>
        </a:p>
      </dsp:txBody>
      <dsp:txXfrm>
        <a:off x="2040763" y="2325185"/>
        <a:ext cx="913658" cy="572209"/>
      </dsp:txXfrm>
    </dsp:sp>
    <dsp:sp modelId="{8BFDCD97-3CDF-4273-B22B-98885A6BF063}">
      <dsp:nvSpPr>
        <dsp:cNvPr id="0" name=""/>
        <dsp:cNvSpPr/>
      </dsp:nvSpPr>
      <dsp:spPr>
        <a:xfrm>
          <a:off x="485143" y="318438"/>
          <a:ext cx="2534913" cy="2534913"/>
        </a:xfrm>
        <a:custGeom>
          <a:avLst/>
          <a:gdLst/>
          <a:ahLst/>
          <a:cxnLst/>
          <a:rect l="0" t="0" r="0" b="0"/>
          <a:pathLst>
            <a:path>
              <a:moveTo>
                <a:pt x="1423186" y="2525310"/>
              </a:moveTo>
              <a:arcTo wR="1267456" hR="1267456" stAng="4976542" swAng="846915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49C95-056F-4A7A-970B-1435C01918EE}">
      <dsp:nvSpPr>
        <dsp:cNvPr id="0" name=""/>
        <dsp:cNvSpPr/>
      </dsp:nvSpPr>
      <dsp:spPr>
        <a:xfrm>
          <a:off x="519823" y="2294230"/>
          <a:ext cx="975568" cy="63411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Nitrites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(NO2-)</a:t>
          </a:r>
          <a:endParaRPr lang="en-US" sz="1000" kern="1200" dirty="0"/>
        </a:p>
      </dsp:txBody>
      <dsp:txXfrm>
        <a:off x="550778" y="2325185"/>
        <a:ext cx="913658" cy="572209"/>
      </dsp:txXfrm>
    </dsp:sp>
    <dsp:sp modelId="{4CFDBDEC-184E-43A1-8CDE-6C80EC4117B6}">
      <dsp:nvSpPr>
        <dsp:cNvPr id="0" name=""/>
        <dsp:cNvSpPr/>
      </dsp:nvSpPr>
      <dsp:spPr>
        <a:xfrm>
          <a:off x="485143" y="318438"/>
          <a:ext cx="2534913" cy="2534913"/>
        </a:xfrm>
        <a:custGeom>
          <a:avLst/>
          <a:gdLst/>
          <a:ahLst/>
          <a:cxnLst/>
          <a:rect l="0" t="0" r="0" b="0"/>
          <a:pathLst>
            <a:path>
              <a:moveTo>
                <a:pt x="134535" y="1835731"/>
              </a:moveTo>
              <a:arcTo wR="1267456" hR="1267456" stAng="9201695" swAng="1360452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A5864-A661-4F1E-860C-2C1D65250303}">
      <dsp:nvSpPr>
        <dsp:cNvPr id="0" name=""/>
        <dsp:cNvSpPr/>
      </dsp:nvSpPr>
      <dsp:spPr>
        <a:xfrm>
          <a:off x="59392" y="877170"/>
          <a:ext cx="975568" cy="63411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Nitrates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(NO3-)</a:t>
          </a:r>
          <a:endParaRPr lang="en-US" sz="1000" kern="1200" dirty="0"/>
        </a:p>
      </dsp:txBody>
      <dsp:txXfrm>
        <a:off x="90347" y="908125"/>
        <a:ext cx="913658" cy="572209"/>
      </dsp:txXfrm>
    </dsp:sp>
    <dsp:sp modelId="{4A047662-1974-4A43-9B35-56D271C659D6}">
      <dsp:nvSpPr>
        <dsp:cNvPr id="0" name=""/>
        <dsp:cNvSpPr/>
      </dsp:nvSpPr>
      <dsp:spPr>
        <a:xfrm>
          <a:off x="485143" y="318438"/>
          <a:ext cx="2534913" cy="2534913"/>
        </a:xfrm>
        <a:custGeom>
          <a:avLst/>
          <a:gdLst/>
          <a:ahLst/>
          <a:cxnLst/>
          <a:rect l="0" t="0" r="0" b="0"/>
          <a:pathLst>
            <a:path>
              <a:moveTo>
                <a:pt x="304796" y="442998"/>
              </a:moveTo>
              <a:arcTo wR="1267456" hR="1267456" stAng="13234679" swAng="1212477"/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98A1D-653D-459E-ACB2-A1B290DE6AD3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474FC-989D-4C12-81A8-74F9ECE85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474FC-989D-4C12-81A8-74F9ECE85A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av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7390474" cy="1911782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Bell MT" pitchFamily="18" charset="0"/>
              </a:rPr>
              <a:t>INFLUENCE </a:t>
            </a:r>
            <a:r>
              <a:rPr lang="en-US" sz="2800" b="1" dirty="0">
                <a:latin typeface="Bell MT" pitchFamily="18" charset="0"/>
              </a:rPr>
              <a:t>OF FIRE </a:t>
            </a:r>
            <a:r>
              <a:rPr lang="en-US" sz="2800" b="1" dirty="0" smtClean="0">
                <a:latin typeface="Bell MT" pitchFamily="18" charset="0"/>
              </a:rPr>
              <a:t>ON AND </a:t>
            </a:r>
            <a:r>
              <a:rPr lang="en-US" sz="2800" b="1" dirty="0">
                <a:latin typeface="Bell MT" pitchFamily="18" charset="0"/>
              </a:rPr>
              <a:t>SUCCESSION OF </a:t>
            </a:r>
            <a:r>
              <a:rPr lang="en-US" sz="2800" b="1" dirty="0" smtClean="0">
                <a:latin typeface="Bell MT" pitchFamily="18" charset="0"/>
              </a:rPr>
              <a:t>MICROBIAL COMMUNITIES </a:t>
            </a:r>
            <a:r>
              <a:rPr lang="en-US" sz="2800" b="1" dirty="0">
                <a:latin typeface="Bell MT" pitchFamily="18" charset="0"/>
              </a:rPr>
              <a:t>AFTER DISTURBANCE IN MARFA GRASSLANDS. </a:t>
            </a:r>
            <a:endParaRPr lang="en-US" sz="28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Bell MT" pitchFamily="18" charset="0"/>
              </a:rPr>
              <a:t>MASAHIRO OHNISHI, BONNIE J. WARNOCK, </a:t>
            </a:r>
            <a:endParaRPr lang="en-US" sz="2400" dirty="0" smtClean="0">
              <a:latin typeface="Bell MT" pitchFamily="18" charset="0"/>
            </a:endParaRPr>
          </a:p>
          <a:p>
            <a:pPr algn="ctr"/>
            <a:r>
              <a:rPr lang="en-US" sz="2400" dirty="0" smtClean="0">
                <a:latin typeface="Bell MT" pitchFamily="18" charset="0"/>
              </a:rPr>
              <a:t>LOUIS </a:t>
            </a:r>
            <a:r>
              <a:rPr lang="en-US" sz="2400" dirty="0">
                <a:latin typeface="Bell MT" pitchFamily="18" charset="0"/>
              </a:rPr>
              <a:t>A. HARVESON, JACKIE DENSON </a:t>
            </a:r>
          </a:p>
        </p:txBody>
      </p:sp>
      <p:pic>
        <p:nvPicPr>
          <p:cNvPr id="8" name="Picture 18" descr="borderlands logoII copy_high 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1643629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70" descr="ANd9GcSooZ0sX0r6QzLOKoaPuc7J9-NHHt3UwWGGg34jU6m5FG_cvTAB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355125" cy="138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73" descr="ANd9GcT-96UWMNounym5t8uJf5ArShlF9ark4MNmjQu3vxSq8oq_XYK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98" y="5029199"/>
            <a:ext cx="1351942" cy="13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5181600" cy="939080"/>
          </a:xfrm>
        </p:spPr>
        <p:txBody>
          <a:bodyPr/>
          <a:lstStyle/>
          <a:p>
            <a:r>
              <a:rPr lang="en-US" sz="2400" dirty="0" smtClean="0"/>
              <a:t>Methods: Vegetation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8000999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■ ⅛ m² Daubenmire Quadrat </a:t>
            </a:r>
          </a:p>
          <a:p>
            <a:pPr marL="0" indent="0">
              <a:buNone/>
            </a:pPr>
            <a:r>
              <a:rPr lang="en-US" sz="2000" dirty="0" smtClean="0"/>
              <a:t>   - 50 m transect with 11 quadrats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per transect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● Canopy Cover</a:t>
            </a:r>
          </a:p>
          <a:p>
            <a:pPr marL="0" indent="0">
              <a:buNone/>
            </a:pPr>
            <a:r>
              <a:rPr lang="en-US" sz="2000" dirty="0" smtClean="0"/>
              <a:t>   - Mean Grasses &amp; Forbs with Confidence Limits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● Basal Cover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Mean Grasses &amp; Forbs with Confidence Limits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● Relative Frequency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Grasses &amp; Forbs 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10668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Research\E&amp;LSummer\IMG_5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286000" cy="152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9989" y="6400800"/>
            <a:ext cx="25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mohn896@sulross.edu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46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3399"/>
            <a:ext cx="8188914" cy="574343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2400" dirty="0" smtClean="0"/>
              <a:t>Statistical Analysis: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3921"/>
            <a:ext cx="7696201" cy="48940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● </a:t>
            </a:r>
            <a:r>
              <a:rPr lang="en-US" sz="2000" dirty="0" smtClean="0"/>
              <a:t>Pearson’s Correlation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To extract appropriate variables in order to run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the Linear Regression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●</a:t>
            </a:r>
            <a:r>
              <a:rPr lang="en-US" sz="2000" dirty="0" smtClean="0"/>
              <a:t> Linear Regression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To Observe the relationships between microbial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biomass and other factors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mohn896@sulross.edu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7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81001"/>
            <a:ext cx="3886201" cy="533399"/>
          </a:xfrm>
        </p:spPr>
        <p:txBody>
          <a:bodyPr/>
          <a:lstStyle/>
          <a:p>
            <a:r>
              <a:rPr lang="en-US" sz="2400" dirty="0" smtClean="0"/>
              <a:t>Results: Microbial Activities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9015"/>
              </p:ext>
            </p:extLst>
          </p:nvPr>
        </p:nvGraphicFramePr>
        <p:xfrm>
          <a:off x="850012" y="4459624"/>
          <a:ext cx="7696199" cy="1880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826"/>
                <a:gridCol w="1584512"/>
                <a:gridCol w="772638"/>
                <a:gridCol w="820928"/>
                <a:gridCol w="845073"/>
                <a:gridCol w="772638"/>
                <a:gridCol w="787728"/>
                <a:gridCol w="808856"/>
              </a:tblGrid>
              <a:tr h="48313">
                <a:tc gridSpan="2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7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Gene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Pathway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Early Burned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Early Trampled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Early Unburned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Late Burned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Late Trampled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Late Unburned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Bacteria 16S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16S rRNA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15.35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14.84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15.435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14.45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14.76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Archaea 16S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16S </a:t>
                      </a:r>
                      <a:r>
                        <a:rPr lang="en-US" sz="900" u="none" strike="noStrike" dirty="0" err="1">
                          <a:effectLst/>
                        </a:rPr>
                        <a:t>rRNA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22.805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22.265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amoA</a:t>
                      </a:r>
                      <a:r>
                        <a:rPr lang="en-US" sz="900" u="none" strike="noStrike" dirty="0">
                          <a:effectLst/>
                        </a:rPr>
                        <a:t> (bacteria)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Ammonia oxidation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43.195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37.97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37.345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38.665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37.37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38.08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amoA</a:t>
                      </a:r>
                      <a:r>
                        <a:rPr lang="en-US" sz="900" u="none" strike="noStrike" dirty="0">
                          <a:effectLst/>
                        </a:rPr>
                        <a:t> (</a:t>
                      </a:r>
                      <a:r>
                        <a:rPr lang="en-US" sz="900" u="none" strike="noStrike" dirty="0" err="1">
                          <a:effectLst/>
                        </a:rPr>
                        <a:t>archaea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Ammonia oxidation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33.36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26.25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24.625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25.725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dsrAB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Sulfate reduction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39.27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33.82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31.03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30.32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30.68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30.22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nifH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Nitrogen fixation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23.93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24.385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24.285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23.795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nirK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Nitrite reduction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25.495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23.305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22.915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22.84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69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Cel48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Family 48 glycoside hydrolase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33.075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34.905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33.135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33.055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34.305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36.64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  <a:tr h="178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mcrA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Methanogenesis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36.38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29.34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29.905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28.14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27.75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61" marR="9061" marT="9061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952500" y="4598125"/>
            <a:ext cx="76428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00" y="838200"/>
            <a:ext cx="373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48200" y="53042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Objective </a:t>
            </a:r>
            <a:r>
              <a:rPr lang="en-US" sz="1400" dirty="0"/>
              <a:t>1= Analysis of the diversity of microflora)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189" y="1295400"/>
            <a:ext cx="493901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1. Mean of pH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            Early Summer                  Late Summer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1200" dirty="0" smtClean="0"/>
              <a:t>Burned Area                            7.62                                    7.4</a:t>
            </a:r>
            <a:r>
              <a:rPr lang="en-US" sz="1200" dirty="0"/>
              <a:t> </a:t>
            </a:r>
            <a:r>
              <a:rPr lang="en-US" sz="1200" dirty="0" smtClean="0"/>
              <a:t>                </a:t>
            </a:r>
          </a:p>
          <a:p>
            <a:r>
              <a:rPr lang="en-US" sz="1200" dirty="0" smtClean="0"/>
              <a:t>Trampled Area                         6.69                                   6.18</a:t>
            </a:r>
          </a:p>
          <a:p>
            <a:r>
              <a:rPr lang="en-US" sz="1200" dirty="0" smtClean="0"/>
              <a:t>Unburned Area                        6.64                                    6.62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600200"/>
            <a:ext cx="4876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1905001"/>
            <a:ext cx="48768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1394" y="2680395"/>
            <a:ext cx="4869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1394" y="2819400"/>
            <a:ext cx="5366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2. Measure of Biomass (DNA mg/g of soil)    </a:t>
            </a:r>
          </a:p>
          <a:p>
            <a:r>
              <a:rPr lang="en-US" sz="1200" dirty="0" smtClean="0"/>
              <a:t>                              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Early Summer     Normalized     Late Summer    Normalized</a:t>
            </a:r>
          </a:p>
          <a:p>
            <a:endParaRPr lang="en-US" sz="1200" dirty="0"/>
          </a:p>
          <a:p>
            <a:r>
              <a:rPr lang="en-US" sz="1200" dirty="0" smtClean="0"/>
              <a:t>Burned Area          1.96 (mg/g)           53%             3.54 (mg/g)           54%</a:t>
            </a:r>
          </a:p>
          <a:p>
            <a:r>
              <a:rPr lang="en-US" sz="1200" dirty="0" smtClean="0"/>
              <a:t>Trampled Area       3.38 (mg/g)           91%             5.14 (mg/g)           78%</a:t>
            </a:r>
          </a:p>
          <a:p>
            <a:r>
              <a:rPr lang="en-US" sz="1200" dirty="0" smtClean="0"/>
              <a:t>Unburned Area      3.7  (mg/g)           100%            6.6 (mg/g)            100%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990600" y="3124200"/>
            <a:ext cx="5289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1"/>
            <a:endCxn id="28" idx="3"/>
          </p:cNvCxnSpPr>
          <p:nvPr/>
        </p:nvCxnSpPr>
        <p:spPr>
          <a:xfrm>
            <a:off x="921394" y="3511898"/>
            <a:ext cx="5366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52500" y="4204395"/>
            <a:ext cx="5335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52501" y="4321126"/>
            <a:ext cx="483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3. Mean of Cycle Threshold (Ct) Values from </a:t>
            </a:r>
            <a:r>
              <a:rPr lang="en-US" sz="1200" dirty="0" err="1" smtClean="0"/>
              <a:t>qPCR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921394" y="6400800"/>
            <a:ext cx="7673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21394" y="4800600"/>
            <a:ext cx="7673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3886200" y="4800600"/>
            <a:ext cx="457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886200" y="4800600"/>
            <a:ext cx="457200" cy="190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324600" y="4800600"/>
            <a:ext cx="457200" cy="190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3886200" y="5105400"/>
            <a:ext cx="2057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886200" y="5638800"/>
            <a:ext cx="44196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67600" y="6400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28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34" y="347300"/>
            <a:ext cx="5844539" cy="490211"/>
          </a:xfrm>
        </p:spPr>
        <p:txBody>
          <a:bodyPr/>
          <a:lstStyle/>
          <a:p>
            <a:r>
              <a:rPr lang="en-US" sz="2400" dirty="0" smtClean="0"/>
              <a:t>Results: Chemical Elements in the Soil   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1140719"/>
              </p:ext>
            </p:extLst>
          </p:nvPr>
        </p:nvGraphicFramePr>
        <p:xfrm>
          <a:off x="5486400" y="2901043"/>
          <a:ext cx="3505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6019800" y="2743200"/>
            <a:ext cx="381000" cy="9165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15000" y="2042557"/>
            <a:ext cx="1524000" cy="5319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Atmospheric Nitrogen (N2)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7511"/>
            <a:ext cx="8530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914400">
              <a:buNone/>
            </a:pPr>
            <a:r>
              <a:rPr lang="en-US" sz="1400" dirty="0" smtClean="0"/>
              <a:t>(Objective 2: Evaluate</a:t>
            </a:r>
            <a:r>
              <a:rPr kumimoji="1" lang="en-US" altLang="ja-JP" sz="1400" dirty="0"/>
              <a:t> mechanisms of recovery and growth of the </a:t>
            </a:r>
            <a:r>
              <a:rPr kumimoji="1" lang="en-US" altLang="ja-JP" sz="1400" dirty="0" smtClean="0"/>
              <a:t>microflora and herbaceous plants)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762000"/>
            <a:ext cx="525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523999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 1. NO3-N significantly decreased after monsoon season.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535683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 2. Nitrogen Cycle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80375"/>
              </p:ext>
            </p:extLst>
          </p:nvPr>
        </p:nvGraphicFramePr>
        <p:xfrm>
          <a:off x="476793" y="1981705"/>
          <a:ext cx="4923529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5941422"/>
            <a:ext cx="2128661" cy="611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Early Summer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941424"/>
            <a:ext cx="2133600" cy="611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 Summer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77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3" y="228600"/>
            <a:ext cx="7503115" cy="685800"/>
          </a:xfrm>
        </p:spPr>
        <p:txBody>
          <a:bodyPr/>
          <a:lstStyle/>
          <a:p>
            <a:r>
              <a:rPr lang="en-US" sz="2400" dirty="0"/>
              <a:t>Results: Chemical Elements in the Soil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67461"/>
              </p:ext>
            </p:extLst>
          </p:nvPr>
        </p:nvGraphicFramePr>
        <p:xfrm>
          <a:off x="1219200" y="2286000"/>
          <a:ext cx="637581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5800" y="838200"/>
            <a:ext cx="533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912911"/>
            <a:ext cx="7931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(Object 2: Evaluate</a:t>
            </a:r>
            <a:r>
              <a:rPr kumimoji="1" lang="en-US" altLang="ja-JP" sz="1400" dirty="0"/>
              <a:t> mechanisms of recovery and growth of the microflora and herbaceous plants)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1831665"/>
            <a:ext cx="5772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 3. Potassium in burned area was lower than other unburned areas.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1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8663"/>
            <a:ext cx="7960315" cy="745737"/>
          </a:xfrm>
        </p:spPr>
        <p:txBody>
          <a:bodyPr/>
          <a:lstStyle/>
          <a:p>
            <a:r>
              <a:rPr lang="en-US" sz="2400" dirty="0" smtClean="0"/>
              <a:t>Results: Vegetation (Basal Cover)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687812"/>
              </p:ext>
            </p:extLst>
          </p:nvPr>
        </p:nvGraphicFramePr>
        <p:xfrm>
          <a:off x="997780" y="2057400"/>
          <a:ext cx="73914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70411" y="762000"/>
            <a:ext cx="45349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836711"/>
            <a:ext cx="816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Objective </a:t>
            </a:r>
            <a:r>
              <a:rPr lang="en-US" sz="1400" dirty="0"/>
              <a:t>2: Evaluate</a:t>
            </a:r>
            <a:r>
              <a:rPr kumimoji="1" lang="en-US" altLang="ja-JP" sz="1400" dirty="0"/>
              <a:t> mechanisms of recovery and growth of the microflora and herbaceous plants)</a:t>
            </a:r>
            <a:r>
              <a:rPr lang="en-US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981200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 4. Early &amp; Late Summer 2012: Mean Grasses &amp; Forbs of Basal Cover with </a:t>
            </a:r>
            <a:r>
              <a:rPr lang="en-US" sz="1200" dirty="0" err="1" smtClean="0"/>
              <a:t>Confidece</a:t>
            </a:r>
            <a:r>
              <a:rPr lang="en-US" sz="1200" dirty="0" smtClean="0"/>
              <a:t> Limits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6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799" cy="574343"/>
          </a:xfrm>
        </p:spPr>
        <p:txBody>
          <a:bodyPr/>
          <a:lstStyle/>
          <a:p>
            <a:r>
              <a:rPr lang="en-US" sz="2400" dirty="0"/>
              <a:t>Results: Vegetation </a:t>
            </a:r>
            <a:r>
              <a:rPr lang="en-US" sz="2400" dirty="0" smtClean="0"/>
              <a:t>(Canopy </a:t>
            </a:r>
            <a:r>
              <a:rPr lang="en-US" sz="2400" dirty="0"/>
              <a:t>Cover)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85779"/>
              </p:ext>
            </p:extLst>
          </p:nvPr>
        </p:nvGraphicFramePr>
        <p:xfrm>
          <a:off x="990600" y="20574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914400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917376"/>
            <a:ext cx="816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Objective </a:t>
            </a:r>
            <a:r>
              <a:rPr lang="en-US" sz="1400" dirty="0"/>
              <a:t>2: Evaluate</a:t>
            </a:r>
            <a:r>
              <a:rPr kumimoji="1" lang="en-US" altLang="ja-JP" sz="1400" dirty="0"/>
              <a:t> mechanisms of recovery and growth of the microflora and herbaceous plants)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994" y="2057400"/>
            <a:ext cx="8055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5</a:t>
            </a:r>
            <a:r>
              <a:rPr lang="en-US" sz="1400" dirty="0" smtClean="0"/>
              <a:t>. </a:t>
            </a:r>
            <a:r>
              <a:rPr lang="en-US" sz="1400" dirty="0"/>
              <a:t>Early &amp; Late Summer 2012: Mean Grasses &amp; Forbs </a:t>
            </a:r>
            <a:r>
              <a:rPr lang="en-US" sz="1400" dirty="0" smtClean="0"/>
              <a:t>of Canopy </a:t>
            </a:r>
            <a:r>
              <a:rPr lang="en-US" sz="1400" dirty="0"/>
              <a:t>Cover with </a:t>
            </a:r>
            <a:r>
              <a:rPr lang="en-US" sz="1400" dirty="0" smtClean="0"/>
              <a:t>Confidence Limits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09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019800" cy="498142"/>
          </a:xfrm>
        </p:spPr>
        <p:txBody>
          <a:bodyPr/>
          <a:lstStyle/>
          <a:p>
            <a:r>
              <a:rPr lang="en-US" sz="2400" dirty="0"/>
              <a:t>Results: Vegetation </a:t>
            </a:r>
            <a:r>
              <a:rPr lang="en-US" sz="2400" dirty="0" smtClean="0"/>
              <a:t>(Relative Frequency)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385634"/>
              </p:ext>
            </p:extLst>
          </p:nvPr>
        </p:nvGraphicFramePr>
        <p:xfrm>
          <a:off x="990600" y="2255520"/>
          <a:ext cx="7162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5800" y="7620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836711"/>
            <a:ext cx="816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Objective </a:t>
            </a:r>
            <a:r>
              <a:rPr lang="en-US" sz="1400" dirty="0"/>
              <a:t>2: Evaluate</a:t>
            </a:r>
            <a:r>
              <a:rPr kumimoji="1" lang="en-US" altLang="ja-JP" sz="1400" dirty="0"/>
              <a:t> mechanisms of recovery and growth of the microflora and herbaceous plants)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351" y="2286000"/>
            <a:ext cx="6611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6</a:t>
            </a:r>
            <a:r>
              <a:rPr lang="en-US" sz="1400" dirty="0" smtClean="0"/>
              <a:t>. </a:t>
            </a:r>
            <a:r>
              <a:rPr lang="en-US" sz="1400" dirty="0"/>
              <a:t>Early &amp; Late Summer 2012: Mean Grasses &amp; Forbs of </a:t>
            </a:r>
            <a:r>
              <a:rPr lang="en-US" sz="1400" dirty="0" smtClean="0"/>
              <a:t>Relative 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5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2457"/>
            <a:ext cx="7239000" cy="574343"/>
          </a:xfrm>
        </p:spPr>
        <p:txBody>
          <a:bodyPr/>
          <a:lstStyle/>
          <a:p>
            <a:r>
              <a:rPr lang="en-US" sz="2400" dirty="0" smtClean="0"/>
              <a:t>Results: Statistical Analysis (Linear Regression)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1066800"/>
            <a:ext cx="647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1741" y="2057400"/>
            <a:ext cx="723922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 Summary</a:t>
            </a:r>
          </a:p>
          <a:p>
            <a:r>
              <a:rPr lang="en-US" sz="1400" dirty="0" smtClean="0"/>
              <a:t>Dependent Variable: DNA Biomass</a:t>
            </a:r>
          </a:p>
          <a:p>
            <a:r>
              <a:rPr lang="en-US" sz="1400" dirty="0" smtClean="0"/>
              <a:t>Independent Variables: pH, NO3-N, Basal Cover PG&amp;PF&amp;AF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FIG 7. Linear Regression showed that there is strong correlations between DNA Biomass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and other independent variables.</a:t>
            </a:r>
          </a:p>
          <a:p>
            <a:endParaRPr lang="en-US" sz="1400" dirty="0"/>
          </a:p>
          <a:p>
            <a:r>
              <a:rPr lang="en-US" sz="1400" dirty="0" smtClean="0"/>
              <a:t>Model               R               R Square               Adjusted R Square             F               Sig.</a:t>
            </a:r>
          </a:p>
          <a:p>
            <a:endParaRPr lang="en-US" sz="1400" dirty="0"/>
          </a:p>
          <a:p>
            <a:r>
              <a:rPr lang="en-US" sz="1400" dirty="0" smtClean="0"/>
              <a:t>     1                .977                 .954                            </a:t>
            </a:r>
            <a:r>
              <a:rPr lang="en-US" sz="1200" dirty="0" smtClean="0"/>
              <a:t>.935                      49.764          .000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600" dirty="0" smtClean="0"/>
              <a:t>Regression Equation</a:t>
            </a:r>
          </a:p>
          <a:p>
            <a:endParaRPr lang="en-US" sz="1200" dirty="0" smtClean="0"/>
          </a:p>
          <a:p>
            <a:r>
              <a:rPr lang="en-US" sz="1600" dirty="0" smtClean="0"/>
              <a:t>Y = 19.351+{(-0.253)X1+4.695X2+(0.309)X3+(-11.084)X4+(-13.2)X5}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21741" y="4572000"/>
            <a:ext cx="7100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199" y="4114800"/>
            <a:ext cx="7100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26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239000" cy="745737"/>
          </a:xfrm>
        </p:spPr>
        <p:txBody>
          <a:bodyPr/>
          <a:lstStyle/>
          <a:p>
            <a:r>
              <a:rPr lang="en-US" sz="2400" dirty="0" smtClean="0"/>
              <a:t>Conclusion &amp; Discussion: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990600" y="1347651"/>
            <a:ext cx="2209800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031966" y="4132030"/>
            <a:ext cx="2209801" cy="14498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98915" y="1873712"/>
            <a:ext cx="1562100" cy="1181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06807" y="3326446"/>
            <a:ext cx="1562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98915" y="3604259"/>
            <a:ext cx="1577885" cy="13540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029200" y="2274889"/>
            <a:ext cx="3124200" cy="1676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150365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Microbes recovered significantly after monsoon.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3612" y="4195213"/>
            <a:ext cx="2153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Grasses and forbs came back significantly by taking nutrients during the monsoon.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031966" y="2716846"/>
            <a:ext cx="2209800" cy="1219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8166" y="2787837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Nitrates (NO3-) were produced by nitrifying bacteria and taken by plants.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5546" y="2651424"/>
            <a:ext cx="289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Microbial activities are one </a:t>
            </a:r>
          </a:p>
          <a:p>
            <a:r>
              <a:rPr lang="en-US" sz="1800" dirty="0" smtClean="0"/>
              <a:t>of the important function in </a:t>
            </a:r>
          </a:p>
          <a:p>
            <a:r>
              <a:rPr lang="en-US" sz="1800" dirty="0" smtClean="0"/>
              <a:t>the dry land ecosystems.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977" y="4495800"/>
            <a:ext cx="3505200" cy="1676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Microbes could be an indicator for the rangeland health assessment after fire or drought.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196584" y="4070028"/>
            <a:ext cx="789432" cy="34957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67600" y="652391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60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352" y="381000"/>
            <a:ext cx="1988447" cy="914401"/>
          </a:xfrm>
        </p:spPr>
        <p:txBody>
          <a:bodyPr/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514600"/>
            <a:ext cx="3048000" cy="36748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Those areas are utilized as: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Livestock grazing</a:t>
            </a:r>
          </a:p>
          <a:p>
            <a:pPr>
              <a:buFontTx/>
              <a:buChar char="-"/>
            </a:pPr>
            <a:r>
              <a:rPr lang="en-US" sz="2000" dirty="0" smtClean="0"/>
              <a:t>Agriculture</a:t>
            </a:r>
          </a:p>
          <a:p>
            <a:pPr>
              <a:buFontTx/>
              <a:buChar char="-"/>
            </a:pPr>
            <a:r>
              <a:rPr lang="en-US" sz="2000" dirty="0" smtClean="0"/>
              <a:t>Energy exploration</a:t>
            </a:r>
          </a:p>
          <a:p>
            <a:pPr>
              <a:buFontTx/>
              <a:buChar char="-"/>
            </a:pPr>
            <a:r>
              <a:rPr lang="en-US" sz="2000" dirty="0" smtClean="0"/>
              <a:t>Recreation</a:t>
            </a:r>
          </a:p>
          <a:p>
            <a:pPr>
              <a:buFontTx/>
              <a:buChar char="-"/>
            </a:pPr>
            <a:r>
              <a:rPr lang="en-US" sz="2000" dirty="0" smtClean="0"/>
              <a:t>Urbanization</a:t>
            </a:r>
          </a:p>
          <a:p>
            <a:pPr>
              <a:buFontTx/>
              <a:buChar char="-"/>
            </a:pPr>
            <a:r>
              <a:rPr lang="en-US" sz="2000" dirty="0" smtClean="0"/>
              <a:t>Other uses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066800"/>
            <a:ext cx="1634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1524000"/>
            <a:ext cx="739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About 35% of </a:t>
            </a:r>
            <a:r>
              <a:rPr lang="en-US" sz="2000" dirty="0" smtClean="0"/>
              <a:t>the western </a:t>
            </a:r>
            <a:r>
              <a:rPr lang="en-US" sz="2000" dirty="0"/>
              <a:t>United States </a:t>
            </a:r>
            <a:r>
              <a:rPr lang="en-US" sz="2000" dirty="0" smtClean="0"/>
              <a:t>is covered by </a:t>
            </a:r>
            <a:r>
              <a:rPr lang="en-US" sz="2000" dirty="0"/>
              <a:t>dry land </a:t>
            </a:r>
            <a:r>
              <a:rPr lang="en-US" sz="2000" dirty="0" smtClean="0"/>
              <a:t>ecosystem (</a:t>
            </a:r>
            <a:r>
              <a:rPr lang="en-US" sz="2000" dirty="0" err="1" smtClean="0"/>
              <a:t>Belnap</a:t>
            </a:r>
            <a:r>
              <a:rPr lang="en-US" sz="2000" dirty="0"/>
              <a:t> </a:t>
            </a:r>
            <a:r>
              <a:rPr lang="en-US" sz="2000" dirty="0" smtClean="0"/>
              <a:t>2006).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mohn896@sulross.edu</a:t>
            </a:r>
            <a:endParaRPr lang="en-US" sz="1400" dirty="0"/>
          </a:p>
        </p:txBody>
      </p:sp>
      <p:pic>
        <p:nvPicPr>
          <p:cNvPr id="1026" name="Picture 2" descr="G:\Pictures\Pictures\pics11222012\Late Summer\IMG_5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4110820" cy="323693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57199"/>
            <a:ext cx="7503115" cy="650543"/>
          </a:xfrm>
        </p:spPr>
        <p:txBody>
          <a:bodyPr/>
          <a:lstStyle/>
          <a:p>
            <a:r>
              <a:rPr lang="en-US" sz="2400" dirty="0" smtClean="0"/>
              <a:t>Further Study: Microbial Diversity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4958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● Roche 454 </a:t>
            </a:r>
            <a:r>
              <a:rPr lang="en-US" sz="2000" dirty="0" err="1" smtClean="0"/>
              <a:t>Amplicon</a:t>
            </a:r>
            <a:r>
              <a:rPr lang="en-US" sz="2000" dirty="0" smtClean="0"/>
              <a:t> Sequences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 - </a:t>
            </a:r>
            <a:r>
              <a:rPr lang="en-US" sz="2000" dirty="0" err="1" smtClean="0"/>
              <a:t>emPCR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- Lib-L kit (Unidirectional Sequencing)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- 5000 reads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7" y="2057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9906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64770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638946" y="4840068"/>
            <a:ext cx="2488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&lt;http</a:t>
            </a:r>
            <a:r>
              <a:rPr lang="en-US" sz="800" dirty="0"/>
              <a:t>://</a:t>
            </a:r>
            <a:r>
              <a:rPr lang="en-US" sz="800" dirty="0" smtClean="0"/>
              <a:t>454.com/products/gs-flx-system/index.asp&gt;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9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9931"/>
            <a:ext cx="3505200" cy="518160"/>
          </a:xfrm>
        </p:spPr>
        <p:txBody>
          <a:bodyPr/>
          <a:lstStyle/>
          <a:p>
            <a:r>
              <a:rPr lang="en-US" sz="2800" dirty="0" smtClean="0"/>
              <a:t>Acknowledgements: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25128"/>
            <a:ext cx="7341394" cy="3416935"/>
          </a:xfrm>
          <a:effectLst>
            <a:softEdge rad="381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990599" y="1062446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8201" y="1447800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Bonnie J. Warnock</a:t>
            </a:r>
            <a:r>
              <a:rPr lang="en-US" sz="1000" dirty="0"/>
              <a:t>, </a:t>
            </a:r>
            <a:r>
              <a:rPr lang="en-US" sz="900" dirty="0"/>
              <a:t>Borderlands Research Institute, Department of Natural Resource Management, </a:t>
            </a:r>
            <a:r>
              <a:rPr lang="en-US" sz="900" dirty="0" err="1"/>
              <a:t>Sul</a:t>
            </a:r>
            <a:r>
              <a:rPr lang="en-US" sz="900" dirty="0"/>
              <a:t> Ross State University Alpine, TX 79832, USA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b="1" dirty="0"/>
              <a:t>Louis </a:t>
            </a:r>
            <a:r>
              <a:rPr lang="en-US" sz="1000" b="1" dirty="0" smtClean="0"/>
              <a:t>A. Harveson</a:t>
            </a:r>
            <a:r>
              <a:rPr lang="en-US" sz="1000" dirty="0"/>
              <a:t>, </a:t>
            </a:r>
            <a:r>
              <a:rPr lang="en-US" sz="900" dirty="0"/>
              <a:t>Borderlands Research Institute, Department of Natural Resource Management, </a:t>
            </a:r>
            <a:r>
              <a:rPr lang="en-US" sz="900" dirty="0" err="1"/>
              <a:t>Sul</a:t>
            </a:r>
            <a:r>
              <a:rPr lang="en-US" sz="900" dirty="0"/>
              <a:t> Ross State University Alpine, TX 79832, USA</a:t>
            </a:r>
          </a:p>
          <a:p>
            <a:r>
              <a:rPr lang="en-US" sz="1000" b="1" dirty="0"/>
              <a:t>Jackie Denson</a:t>
            </a:r>
            <a:r>
              <a:rPr lang="en-US" sz="1000" dirty="0"/>
              <a:t>, </a:t>
            </a:r>
            <a:r>
              <a:rPr lang="en-US" sz="900" dirty="0"/>
              <a:t>Department of Biology, </a:t>
            </a:r>
            <a:r>
              <a:rPr lang="en-US" sz="900" dirty="0" err="1"/>
              <a:t>Sul</a:t>
            </a:r>
            <a:r>
              <a:rPr lang="en-US" sz="900" dirty="0"/>
              <a:t> Ross State University Alpine, TX 79832, USA</a:t>
            </a:r>
          </a:p>
          <a:p>
            <a:r>
              <a:rPr lang="en-US" sz="1000" b="1" dirty="0" smtClean="0"/>
              <a:t>Dixon </a:t>
            </a:r>
            <a:r>
              <a:rPr lang="en-US" sz="1000" b="1" dirty="0"/>
              <a:t>Water Foundation</a:t>
            </a:r>
            <a:r>
              <a:rPr lang="en-US" sz="1000" dirty="0"/>
              <a:t>, </a:t>
            </a:r>
            <a:r>
              <a:rPr lang="en-US" sz="900" dirty="0"/>
              <a:t>West Texas </a:t>
            </a:r>
            <a:r>
              <a:rPr lang="en-US" sz="900" dirty="0" smtClean="0"/>
              <a:t>Office P. O. Box 177 Marfa, TX 79843, USA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 smtClean="0"/>
          </a:p>
          <a:p>
            <a:r>
              <a:rPr lang="en-US" sz="1000" dirty="0" smtClean="0"/>
              <a:t>My wife (Nora), my family (in Japan), friends, graduate students, and under graduate students.</a:t>
            </a:r>
          </a:p>
          <a:p>
            <a:endParaRPr lang="en-US" sz="1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05200" y="2530022"/>
            <a:ext cx="191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64770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mohn896@sulross.edu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04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457200"/>
            <a:ext cx="8502831" cy="4572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2400" dirty="0" smtClean="0"/>
              <a:t>Disturbances : The Rockhouse Fire and Drought, TX 2011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3749282" cy="4206240"/>
          </a:xfrm>
          <a:effectLst>
            <a:softEdge rad="381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85800" y="990600"/>
            <a:ext cx="784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00600" y="1932921"/>
            <a:ext cx="434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Rockhouse Fire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- Time: April 9</a:t>
            </a:r>
            <a:r>
              <a:rPr lang="en-US" sz="1400" baseline="30000" dirty="0" smtClean="0">
                <a:latin typeface="+mn-lt"/>
              </a:rPr>
              <a:t>th</a:t>
            </a:r>
            <a:r>
              <a:rPr lang="en-US" sz="1400" dirty="0" smtClean="0">
                <a:latin typeface="+mn-lt"/>
              </a:rPr>
              <a:t>, 2011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- Location: The Mimms Ranch west of Marfa to the   </a:t>
            </a:r>
          </a:p>
          <a:p>
            <a:r>
              <a:rPr lang="en-US" sz="1400" dirty="0" smtClean="0">
                <a:latin typeface="+mn-lt"/>
              </a:rPr>
              <a:t>  Davis Mountain (more than 20 miles)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- Covered Areas: 314,444 acres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The Exceptional Drought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- Time: January 2011 to May 2012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- Precipitation: 18.6 cm (7.31 inches) for 17 months</a:t>
            </a:r>
          </a:p>
          <a:p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(John Edwards and ncdc.noaa.gov)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5105400"/>
            <a:ext cx="457200" cy="228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5219700"/>
            <a:ext cx="1219200" cy="266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Mimms Ranch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4724400"/>
            <a:ext cx="381000" cy="49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6035933"/>
            <a:ext cx="358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&lt;http</a:t>
            </a:r>
            <a:r>
              <a:rPr lang="en-US" sz="800" dirty="0"/>
              <a:t>://</a:t>
            </a:r>
            <a:r>
              <a:rPr lang="en-US" sz="800" dirty="0" smtClean="0"/>
              <a:t>earthobservatory.nasa.gov/NaturalHazards/view.php?id=50431&gt;</a:t>
            </a:r>
            <a:endParaRPr lang="en-US" sz="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76800" y="22860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76800" y="43434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mohn896@sulross.edu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51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80999"/>
            <a:ext cx="7579314" cy="726743"/>
          </a:xfrm>
        </p:spPr>
        <p:txBody>
          <a:bodyPr/>
          <a:lstStyle/>
          <a:p>
            <a:r>
              <a:rPr lang="en-US" altLang="ja-JP" sz="2400" dirty="0"/>
              <a:t>Study area: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Mimms </a:t>
            </a:r>
            <a:r>
              <a:rPr lang="en-US" altLang="ja-JP" sz="2400" dirty="0" smtClean="0"/>
              <a:t>Ranch (Ecological Sites)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90600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18288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000" dirty="0" smtClean="0"/>
              <a:t>- Loamy </a:t>
            </a:r>
            <a:r>
              <a:rPr lang="en-US" altLang="ja-JP" sz="2000" dirty="0"/>
              <a:t>Mixed Prairie </a:t>
            </a:r>
            <a:endParaRPr lang="en-US" altLang="ja-JP" sz="2000" dirty="0" smtClean="0"/>
          </a:p>
          <a:p>
            <a:pPr>
              <a:lnSpc>
                <a:spcPct val="80000"/>
              </a:lnSpc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(Green)</a:t>
            </a:r>
            <a:endParaRPr lang="en-US" altLang="ja-JP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                                                             - </a:t>
            </a:r>
            <a:r>
              <a:rPr lang="en-US" altLang="ja-JP" sz="2000" dirty="0" smtClean="0"/>
              <a:t>Shallow </a:t>
            </a:r>
            <a:r>
              <a:rPr lang="en-US" altLang="ja-JP" sz="2000" dirty="0"/>
              <a:t>Mixed Prairie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 smtClean="0"/>
              <a:t>  (Blue)</a:t>
            </a:r>
            <a:endParaRPr lang="en-US" altLang="ja-JP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                                                             - </a:t>
            </a:r>
            <a:r>
              <a:rPr lang="en-US" altLang="ja-JP" sz="2000" dirty="0" smtClean="0"/>
              <a:t>Igneous </a:t>
            </a:r>
            <a:r>
              <a:rPr lang="en-US" altLang="ja-JP" sz="2000" dirty="0"/>
              <a:t>Hills and Mt. </a:t>
            </a:r>
            <a:r>
              <a:rPr lang="en-US" altLang="ja-JP" sz="2000" dirty="0" smtClean="0"/>
              <a:t>Mixed Prairie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(Brown)</a:t>
            </a:r>
            <a:endParaRPr lang="en-US" altLang="ja-JP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                                                             </a:t>
            </a:r>
            <a:r>
              <a:rPr lang="en-US" altLang="ja-JP" sz="2000" dirty="0" smtClean="0"/>
              <a:t>- Elevation </a:t>
            </a:r>
            <a:r>
              <a:rPr lang="en-US" altLang="ja-JP" sz="2000" dirty="0"/>
              <a:t>ranges </a:t>
            </a:r>
            <a:endParaRPr lang="en-US" altLang="ja-JP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 smtClean="0"/>
              <a:t>  1,371.6 ~ 1,981.2 </a:t>
            </a:r>
            <a:r>
              <a:rPr lang="en-US" altLang="ja-JP" sz="2000" dirty="0"/>
              <a:t>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                                                             - </a:t>
            </a:r>
            <a:r>
              <a:rPr lang="en-US" altLang="ja-JP" sz="2000" dirty="0" smtClean="0"/>
              <a:t>Average annual precipitation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40.1 </a:t>
            </a:r>
            <a:r>
              <a:rPr lang="en-US" altLang="ja-JP" sz="2000" dirty="0"/>
              <a:t>cm (16.1 inches)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39989" y="6400800"/>
            <a:ext cx="25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mohn896@sulross.edu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5920"/>
            <a:ext cx="2862223" cy="3946761"/>
          </a:xfrm>
          <a:prstGeom prst="rect">
            <a:avLst/>
          </a:prstGeom>
          <a:noFill/>
          <a:ln w="9525">
            <a:solidFill>
              <a:schemeClr val="tx1">
                <a:alpha val="88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80999"/>
            <a:ext cx="7772401" cy="726743"/>
          </a:xfrm>
        </p:spPr>
        <p:txBody>
          <a:bodyPr/>
          <a:lstStyle/>
          <a:p>
            <a:r>
              <a:rPr lang="en-US" altLang="ja-JP" sz="2400" dirty="0"/>
              <a:t>Study area: the Mimms </a:t>
            </a:r>
            <a:r>
              <a:rPr lang="en-US" altLang="ja-JP" sz="2400" dirty="0" smtClean="0"/>
              <a:t>Ranch (Soil Series &amp; Seasons)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990600"/>
            <a:ext cx="739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74474" y="1904999"/>
            <a:ext cx="40647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Soil Series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 Hippo-</a:t>
            </a:r>
            <a:r>
              <a:rPr lang="en-US" altLang="ja-JP" sz="2000" dirty="0" err="1" smtClean="0"/>
              <a:t>Fomile</a:t>
            </a:r>
            <a:r>
              <a:rPr lang="en-US" altLang="ja-JP" sz="2000" dirty="0" smtClean="0"/>
              <a:t> complex</a:t>
            </a:r>
          </a:p>
          <a:p>
            <a:r>
              <a:rPr lang="en-US" altLang="ja-JP" sz="2000" dirty="0" smtClean="0"/>
              <a:t>  (Loamy Mixed Prairie)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- 3 burned </a:t>
            </a:r>
            <a:r>
              <a:rPr lang="en-US" altLang="ja-JP" sz="2000" dirty="0"/>
              <a:t>areas </a:t>
            </a:r>
          </a:p>
          <a:p>
            <a:r>
              <a:rPr lang="en-US" altLang="ja-JP" sz="2000" dirty="0" smtClean="0"/>
              <a:t>- 3 unburned trampled areas</a:t>
            </a:r>
          </a:p>
          <a:p>
            <a:r>
              <a:rPr lang="en-US" altLang="ja-JP" sz="2000" dirty="0" smtClean="0"/>
              <a:t>- 3 unburned </a:t>
            </a:r>
            <a:r>
              <a:rPr lang="en-US" altLang="ja-JP" sz="2000" dirty="0"/>
              <a:t>areas 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Seasons</a:t>
            </a:r>
          </a:p>
          <a:p>
            <a:endParaRPr lang="en-US" altLang="ja-JP" sz="2000" dirty="0" smtClean="0"/>
          </a:p>
          <a:p>
            <a:r>
              <a:rPr lang="en-US" altLang="ja-JP" sz="1800" dirty="0" smtClean="0"/>
              <a:t>- Early Summer (June, 2012)</a:t>
            </a:r>
          </a:p>
          <a:p>
            <a:r>
              <a:rPr lang="en-US" altLang="ja-JP" sz="1800" dirty="0" smtClean="0"/>
              <a:t>- Late Summer (September, 2012)</a:t>
            </a:r>
            <a:endParaRPr lang="en-US" altLang="ja-JP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88774" y="2286000"/>
            <a:ext cx="1207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88774" y="4724400"/>
            <a:ext cx="978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44430"/>
            <a:ext cx="3062885" cy="4217988"/>
          </a:xfrm>
          <a:prstGeom prst="rect">
            <a:avLst/>
          </a:prstGeom>
          <a:noFill/>
          <a:ln w="9525">
            <a:solidFill>
              <a:schemeClr val="tx1">
                <a:alpha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mohn896@sulross.edu</a:t>
            </a:r>
            <a:endParaRPr lang="en-US" sz="1400" dirty="0"/>
          </a:p>
        </p:txBody>
      </p:sp>
      <p:sp>
        <p:nvSpPr>
          <p:cNvPr id="3" name="Flowchart: Connector 2"/>
          <p:cNvSpPr/>
          <p:nvPr/>
        </p:nvSpPr>
        <p:spPr>
          <a:xfrm>
            <a:off x="2174311" y="4517569"/>
            <a:ext cx="64008" cy="64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Flowchart: Connector 9"/>
          <p:cNvSpPr/>
          <p:nvPr/>
        </p:nvSpPr>
        <p:spPr>
          <a:xfrm flipH="1" flipV="1">
            <a:off x="2014728" y="4779250"/>
            <a:ext cx="64008" cy="64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Flowchart: Connector 11"/>
          <p:cNvSpPr/>
          <p:nvPr/>
        </p:nvSpPr>
        <p:spPr>
          <a:xfrm flipH="1" flipV="1">
            <a:off x="2046732" y="4949936"/>
            <a:ext cx="64008" cy="64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Flowchart: Connector 12"/>
          <p:cNvSpPr/>
          <p:nvPr/>
        </p:nvSpPr>
        <p:spPr>
          <a:xfrm flipH="1" flipV="1">
            <a:off x="1581474" y="4146804"/>
            <a:ext cx="64008" cy="6400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Flowchart: Connector 14"/>
          <p:cNvSpPr/>
          <p:nvPr/>
        </p:nvSpPr>
        <p:spPr>
          <a:xfrm>
            <a:off x="1614132" y="4745055"/>
            <a:ext cx="64008" cy="6400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Flowchart: Connector 15"/>
          <p:cNvSpPr/>
          <p:nvPr/>
        </p:nvSpPr>
        <p:spPr>
          <a:xfrm flipH="1">
            <a:off x="1727342" y="4995658"/>
            <a:ext cx="64008" cy="6400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1678356" y="4301155"/>
            <a:ext cx="64008" cy="64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8" name="Flowchart: Connector 17"/>
          <p:cNvSpPr/>
          <p:nvPr/>
        </p:nvSpPr>
        <p:spPr>
          <a:xfrm flipH="1" flipV="1">
            <a:off x="1817581" y="4391289"/>
            <a:ext cx="64008" cy="64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lowchart: Connector 18"/>
          <p:cNvSpPr/>
          <p:nvPr/>
        </p:nvSpPr>
        <p:spPr>
          <a:xfrm>
            <a:off x="1704371" y="4469667"/>
            <a:ext cx="64008" cy="6400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35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0999"/>
            <a:ext cx="7426914" cy="726743"/>
          </a:xfrm>
        </p:spPr>
        <p:txBody>
          <a:bodyPr/>
          <a:lstStyle/>
          <a:p>
            <a:r>
              <a:rPr lang="en-US" sz="2400" dirty="0" smtClean="0"/>
              <a:t>Objectives: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447801"/>
            <a:ext cx="7086600" cy="4648200"/>
          </a:xfrm>
        </p:spPr>
        <p:txBody>
          <a:bodyPr/>
          <a:lstStyle/>
          <a:p>
            <a:pPr marL="0" indent="0" defTabSz="914400">
              <a:buNone/>
            </a:pPr>
            <a:endParaRPr kumimoji="1" lang="en-US" altLang="ja-JP" sz="2000" dirty="0" smtClean="0"/>
          </a:p>
          <a:p>
            <a:pPr marL="457200" indent="-457200" defTabSz="914400">
              <a:buAutoNum type="arabicParenR"/>
            </a:pPr>
            <a:r>
              <a:rPr kumimoji="1" lang="en-US" altLang="ja-JP" sz="2000" dirty="0" smtClean="0"/>
              <a:t>Analyze </a:t>
            </a:r>
            <a:r>
              <a:rPr kumimoji="1" lang="en-US" altLang="ja-JP" sz="2000" dirty="0"/>
              <a:t>the </a:t>
            </a:r>
            <a:r>
              <a:rPr kumimoji="1" lang="en-US" altLang="ja-JP" sz="2000" dirty="0" smtClean="0"/>
              <a:t>diversity of microflora </a:t>
            </a:r>
            <a:r>
              <a:rPr kumimoji="1" lang="en-US" altLang="ja-JP" sz="2000" dirty="0"/>
              <a:t>of the soil surface </a:t>
            </a:r>
            <a:r>
              <a:rPr kumimoji="1" lang="en-US" altLang="ja-JP" sz="2000" dirty="0" smtClean="0"/>
              <a:t>in </a:t>
            </a:r>
          </a:p>
          <a:p>
            <a:pPr marL="0" indent="0" defTabSz="914400">
              <a:buNone/>
            </a:pPr>
            <a:r>
              <a:rPr kumimoji="1" lang="en-US" altLang="ja-JP" sz="2000" dirty="0" smtClean="0"/>
              <a:t>       burned, unburned trampled</a:t>
            </a:r>
            <a:r>
              <a:rPr kumimoji="1" lang="en-US" altLang="ja-JP" sz="2000" dirty="0"/>
              <a:t>, and unburned areas.  </a:t>
            </a:r>
          </a:p>
          <a:p>
            <a:pPr marL="0" indent="0" defTabSz="914400">
              <a:buNone/>
            </a:pPr>
            <a:endParaRPr kumimoji="1" lang="en-US" altLang="ja-JP" sz="2000" dirty="0" smtClean="0"/>
          </a:p>
          <a:p>
            <a:pPr marL="0" indent="0" defTabSz="914400">
              <a:buNone/>
            </a:pPr>
            <a:endParaRPr kumimoji="1" lang="en-US" altLang="ja-JP" sz="2000" dirty="0"/>
          </a:p>
          <a:p>
            <a:pPr marL="0" indent="0" defTabSz="914400">
              <a:buNone/>
            </a:pPr>
            <a:endParaRPr kumimoji="1" lang="en-US" altLang="ja-JP" sz="2000" dirty="0" smtClean="0"/>
          </a:p>
          <a:p>
            <a:pPr marL="0" indent="0" defTabSz="914400">
              <a:buNone/>
            </a:pPr>
            <a:r>
              <a:rPr kumimoji="1" lang="en-US" altLang="ja-JP" sz="2000" dirty="0" smtClean="0"/>
              <a:t>2</a:t>
            </a:r>
            <a:r>
              <a:rPr kumimoji="1" lang="en-US" altLang="ja-JP" sz="2000" dirty="0"/>
              <a:t>) </a:t>
            </a:r>
            <a:r>
              <a:rPr kumimoji="1" lang="en-US" altLang="ja-JP" sz="2000" dirty="0" smtClean="0"/>
              <a:t>   Evaluate </a:t>
            </a:r>
            <a:r>
              <a:rPr kumimoji="1" lang="en-US" altLang="ja-JP" sz="2000" dirty="0"/>
              <a:t>mechanisms of recovery and growth of the </a:t>
            </a:r>
            <a:endParaRPr kumimoji="1" lang="en-US" altLang="ja-JP" sz="2000" dirty="0" smtClean="0"/>
          </a:p>
          <a:p>
            <a:pPr marL="0" indent="0" defTabSz="91440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microflora </a:t>
            </a:r>
            <a:r>
              <a:rPr kumimoji="1" lang="en-US" altLang="ja-JP" sz="2000" dirty="0"/>
              <a:t>and herbaceous plants of the soil surface in </a:t>
            </a:r>
            <a:r>
              <a:rPr kumimoji="1" lang="en-US" altLang="ja-JP" sz="2000" dirty="0" smtClean="0"/>
              <a:t>   </a:t>
            </a:r>
          </a:p>
          <a:p>
            <a:pPr marL="0" indent="0" defTabSz="91440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the Marfa </a:t>
            </a:r>
            <a:r>
              <a:rPr kumimoji="1" lang="en-US" altLang="ja-JP" sz="2000" dirty="0"/>
              <a:t>Grasslands.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990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34200" y="640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mohn896@sulross.edu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96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79314" cy="609600"/>
          </a:xfrm>
        </p:spPr>
        <p:txBody>
          <a:bodyPr/>
          <a:lstStyle/>
          <a:p>
            <a:r>
              <a:rPr lang="en-US" sz="2400" dirty="0" smtClean="0"/>
              <a:t>Methods: Microbes (</a:t>
            </a:r>
            <a:r>
              <a:rPr lang="en-US" sz="2400" i="1" dirty="0" smtClean="0"/>
              <a:t>Bacteria</a:t>
            </a:r>
            <a:r>
              <a:rPr lang="en-US" sz="2400" dirty="0" smtClean="0"/>
              <a:t> &amp; </a:t>
            </a:r>
            <a:r>
              <a:rPr lang="en-US" sz="2400" i="1" dirty="0" smtClean="0"/>
              <a:t>Archaea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6939"/>
            <a:ext cx="7696199" cy="48940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■ 50 grams of soil was collected into 50 ml Polypropylene conical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tubes and kept in a cool environment.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● DNA Extraction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- </a:t>
            </a:r>
            <a:r>
              <a:rPr lang="en-US" sz="2000" dirty="0" err="1" smtClean="0"/>
              <a:t>MoBio</a:t>
            </a:r>
            <a:r>
              <a:rPr lang="en-US" sz="2000" dirty="0" smtClean="0"/>
              <a:t> </a:t>
            </a:r>
            <a:r>
              <a:rPr lang="en-US" sz="2000" dirty="0" err="1" smtClean="0"/>
              <a:t>PowerSoil</a:t>
            </a:r>
            <a:r>
              <a:rPr lang="en-US" sz="2000" dirty="0" smtClean="0"/>
              <a:t> DNA Isolation Kit (Catalog # 12888-50)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● DNA Concentration (A260/A230 and A260/A280)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GE </a:t>
            </a:r>
            <a:r>
              <a:rPr lang="en-US" sz="2000" dirty="0" err="1" smtClean="0"/>
              <a:t>NanoVue</a:t>
            </a:r>
            <a:r>
              <a:rPr lang="en-US" sz="2000" smtClean="0"/>
              <a:t> </a:t>
            </a:r>
            <a:r>
              <a:rPr lang="en-US" sz="2000" smtClean="0"/>
              <a:t>spectrophotometer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9144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9000" y="6400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mohn896@sulross.edu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52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80999"/>
            <a:ext cx="5943601" cy="726743"/>
          </a:xfrm>
        </p:spPr>
        <p:txBody>
          <a:bodyPr/>
          <a:lstStyle/>
          <a:p>
            <a:r>
              <a:rPr lang="en-US" sz="2400" dirty="0"/>
              <a:t>Methods: Microbes (</a:t>
            </a:r>
            <a:r>
              <a:rPr lang="en-US" sz="2400" i="1" dirty="0"/>
              <a:t>Bacteria</a:t>
            </a:r>
            <a:r>
              <a:rPr lang="en-US" sz="2400" dirty="0"/>
              <a:t> &amp; </a:t>
            </a:r>
            <a:r>
              <a:rPr lang="en-US" sz="2400" i="1" dirty="0" err="1"/>
              <a:t>Archaea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80772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● Quantitative Polymerase Chain Reaction (</a:t>
            </a:r>
            <a:r>
              <a:rPr lang="en-US" sz="2000" dirty="0" err="1" smtClean="0"/>
              <a:t>qPCR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   - Bio-Rad </a:t>
            </a:r>
            <a:r>
              <a:rPr lang="en-US" sz="2000" dirty="0" err="1" smtClean="0"/>
              <a:t>icycler</a:t>
            </a:r>
            <a:r>
              <a:rPr lang="en-US" sz="20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MyiQ</a:t>
            </a:r>
            <a:r>
              <a:rPr lang="en-US" sz="1400" dirty="0" smtClean="0"/>
              <a:t> Single Color Real-Time PCR Detection System)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Fast </a:t>
            </a:r>
            <a:r>
              <a:rPr lang="en-US" sz="2000" dirty="0" err="1" smtClean="0"/>
              <a:t>EvaGreen</a:t>
            </a:r>
            <a:r>
              <a:rPr lang="en-US" sz="2000" dirty="0" smtClean="0"/>
              <a:t> </a:t>
            </a:r>
            <a:r>
              <a:rPr lang="en-US" sz="2000" dirty="0" err="1" smtClean="0"/>
              <a:t>qPCR</a:t>
            </a:r>
            <a:r>
              <a:rPr lang="en-US" sz="2000" dirty="0" smtClean="0"/>
              <a:t> master mix </a:t>
            </a:r>
            <a:r>
              <a:rPr lang="en-US" sz="1400" dirty="0" smtClean="0"/>
              <a:t>(Catalog #31003-1)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- </a:t>
            </a:r>
            <a:r>
              <a:rPr lang="en-US" sz="2000" dirty="0"/>
              <a:t>P</a:t>
            </a:r>
            <a:r>
              <a:rPr lang="en-US" sz="2000" dirty="0" smtClean="0"/>
              <a:t>rimer </a:t>
            </a:r>
            <a:r>
              <a:rPr lang="en-US" sz="2000" dirty="0"/>
              <a:t>S</a:t>
            </a:r>
            <a:r>
              <a:rPr lang="en-US" sz="2000" dirty="0" smtClean="0"/>
              <a:t>ets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9906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92325"/>
              </p:ext>
            </p:extLst>
          </p:nvPr>
        </p:nvGraphicFramePr>
        <p:xfrm>
          <a:off x="1371600" y="3905596"/>
          <a:ext cx="6858000" cy="2144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453"/>
                <a:gridCol w="1822406"/>
                <a:gridCol w="978344"/>
                <a:gridCol w="2517797"/>
              </a:tblGrid>
              <a:tr h="315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Gene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Pathway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Gene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Pathway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9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Bacteria 16S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16S </a:t>
                      </a:r>
                      <a:r>
                        <a:rPr lang="en-US" sz="1100" u="none" strike="noStrike" dirty="0" err="1">
                          <a:effectLst/>
                        </a:rPr>
                        <a:t>rRNA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nifH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Nitrogen fixation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9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Archaea 16S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16S rRNA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nirK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Nitrite reduction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9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amoA (bacteria)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Ammonia oxidation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Cel48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Family 48 glycoside hydrolase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15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amoA (archaea)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Ammonia oxidation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mcrA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</a:rPr>
                        <a:t>Methanogenesis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5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dsrAB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Sulfate reduction</a:t>
                      </a:r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76400" y="3810000"/>
            <a:ext cx="5943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39989" y="6400800"/>
            <a:ext cx="25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mohn896@sulross.edu</a:t>
            </a:r>
            <a:endParaRPr lang="en-US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41148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41148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2209801" cy="609600"/>
          </a:xfrm>
        </p:spPr>
        <p:txBody>
          <a:bodyPr/>
          <a:lstStyle/>
          <a:p>
            <a:r>
              <a:rPr lang="en-US" sz="2400" dirty="0" smtClean="0"/>
              <a:t>Methods: Soils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■ One hundred grams of soil from each study site</a:t>
            </a:r>
          </a:p>
          <a:p>
            <a:pPr marL="0" indent="0">
              <a:buNone/>
            </a:pPr>
            <a:r>
              <a:rPr lang="en-US" sz="2000" dirty="0" smtClean="0"/>
              <a:t>    - all soil are collected from top 2 cm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- air drying of soil samples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● pH </a:t>
            </a:r>
          </a:p>
          <a:p>
            <a:pPr marL="0" indent="0">
              <a:buNone/>
            </a:pPr>
            <a:r>
              <a:rPr lang="en-US" sz="2000" dirty="0" smtClean="0"/>
              <a:t>● Water Holding Capacity (DewPointmeter)</a:t>
            </a:r>
          </a:p>
          <a:p>
            <a:pPr marL="0" indent="0">
              <a:buNone/>
            </a:pPr>
            <a:r>
              <a:rPr lang="en-US" sz="2000" dirty="0" smtClean="0"/>
              <a:t>● Particle Size Distribution</a:t>
            </a:r>
          </a:p>
          <a:p>
            <a:pPr marL="0" indent="0">
              <a:buNone/>
            </a:pPr>
            <a:r>
              <a:rPr lang="en-US" sz="2000" dirty="0" smtClean="0"/>
              <a:t>● Salinity</a:t>
            </a:r>
          </a:p>
          <a:p>
            <a:pPr marL="0" indent="0">
              <a:buNone/>
            </a:pPr>
            <a:r>
              <a:rPr lang="en-US" sz="2000" dirty="0" smtClean="0"/>
              <a:t>● Major chemical elements in the soil samples: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 - </a:t>
            </a:r>
            <a:r>
              <a:rPr lang="en-US" sz="1600" dirty="0"/>
              <a:t>Ammonium (NH4+), </a:t>
            </a:r>
            <a:r>
              <a:rPr lang="en-US" sz="1600" dirty="0" smtClean="0"/>
              <a:t>Nitrates </a:t>
            </a:r>
            <a:r>
              <a:rPr lang="en-US" sz="1600" dirty="0"/>
              <a:t>(NO3-), </a:t>
            </a:r>
          </a:p>
          <a:p>
            <a:pPr marL="0" indent="0">
              <a:buNone/>
            </a:pPr>
            <a:r>
              <a:rPr lang="en-US" sz="1600" dirty="0"/>
              <a:t>     </a:t>
            </a:r>
            <a:r>
              <a:rPr lang="en-US" sz="1600" dirty="0" smtClean="0"/>
              <a:t> Potassium </a:t>
            </a:r>
            <a:r>
              <a:rPr lang="en-US" sz="1600" dirty="0"/>
              <a:t>(K), </a:t>
            </a:r>
            <a:r>
              <a:rPr lang="en-US" sz="1600" dirty="0" smtClean="0"/>
              <a:t>Phosphorous (P), Sodium (N), Magnesium (Mg),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Calcium (</a:t>
            </a:r>
            <a:r>
              <a:rPr lang="en-US" sz="1600" dirty="0" err="1" smtClean="0"/>
              <a:t>Ca</a:t>
            </a:r>
            <a:r>
              <a:rPr lang="en-US" sz="1600" dirty="0" smtClean="0"/>
              <a:t>), Iron (Fe), Copper (Cu), and Boron (B)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9144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39989" y="6400800"/>
            <a:ext cx="25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mohn896@sulross.edu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91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4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TS101881354</Template>
  <TotalTime>1970</TotalTime>
  <Words>1298</Words>
  <Application>Microsoft Office PowerPoint</Application>
  <PresentationFormat>On-screen Show (4:3)</PresentationFormat>
  <Paragraphs>340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TS101881354</vt:lpstr>
      <vt:lpstr>INFLUENCE OF FIRE ON AND SUCCESSION OF MICROBIAL COMMUNITIES AFTER DISTURBANCE IN MARFA GRASSLANDS. </vt:lpstr>
      <vt:lpstr>Introduction</vt:lpstr>
      <vt:lpstr>  Disturbances : The Rockhouse Fire and Drought, TX 2011</vt:lpstr>
      <vt:lpstr>Study area: the Mimms Ranch (Ecological Sites)</vt:lpstr>
      <vt:lpstr>Study area: the Mimms Ranch (Soil Series &amp; Seasons)</vt:lpstr>
      <vt:lpstr>Objectives:</vt:lpstr>
      <vt:lpstr>Methods: Microbes (Bacteria &amp; Archaea)</vt:lpstr>
      <vt:lpstr>Methods: Microbes (Bacteria &amp; Archaea)</vt:lpstr>
      <vt:lpstr>Methods: Soils</vt:lpstr>
      <vt:lpstr>Methods: Vegetation</vt:lpstr>
      <vt:lpstr>   Statistical Analysis:</vt:lpstr>
      <vt:lpstr>Results: Microbial Activities</vt:lpstr>
      <vt:lpstr>Results: Chemical Elements in the Soil   </vt:lpstr>
      <vt:lpstr>Results: Chemical Elements in the Soil </vt:lpstr>
      <vt:lpstr>Results: Vegetation (Basal Cover)</vt:lpstr>
      <vt:lpstr>Results: Vegetation (Canopy Cover)</vt:lpstr>
      <vt:lpstr>Results: Vegetation (Relative Frequency)</vt:lpstr>
      <vt:lpstr>Results: Statistical Analysis (Linear Regression)</vt:lpstr>
      <vt:lpstr>Conclusion &amp; Discussion:</vt:lpstr>
      <vt:lpstr>Further Study: Microbial Diversity</vt:lpstr>
      <vt:lpstr>Acknowledgements: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FIRE AND SUCCESSION OF MICROFLORA AFTER DISTURBANCE IN MARFA GRASSLANDS.</dc:title>
  <dc:creator>Masahiro Ohnishi</dc:creator>
  <dc:description>2010 animated medical dna template from PresentationPro.com</dc:description>
  <cp:lastModifiedBy>Masahiro Ohnishi</cp:lastModifiedBy>
  <cp:revision>116</cp:revision>
  <cp:lastPrinted>2013-02-17T18:35:51Z</cp:lastPrinted>
  <dcterms:created xsi:type="dcterms:W3CDTF">2013-02-09T21:44:59Z</dcterms:created>
  <dcterms:modified xsi:type="dcterms:W3CDTF">2013-03-12T18:55:57Z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